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378" autoAdjust="0"/>
  </p:normalViewPr>
  <p:slideViewPr>
    <p:cSldViewPr snapToGrid="0">
      <p:cViewPr varScale="1">
        <p:scale>
          <a:sx n="98" d="100"/>
          <a:sy n="98" d="100"/>
        </p:scale>
        <p:origin x="10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Light-vehicle sales, million</c:v>
          </c:tx>
          <c:spPr>
            <a:solidFill>
              <a:srgbClr val="103D67"/>
            </a:solidFill>
          </c:spPr>
          <c:invertIfNegative val="1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26C-4926-8CB9-4952AA067190}"/>
              </c:ext>
            </c:extLst>
          </c:dPt>
          <c:dPt>
            <c:idx val="1"/>
            <c:invertIfNegative val="0"/>
            <c:bubble3D val="0"/>
            <c:spPr>
              <a:solidFill>
                <a:srgbClr val="289D91"/>
              </a:solidFill>
            </c:spPr>
            <c:extLst>
              <c:ext xmlns:c16="http://schemas.microsoft.com/office/drawing/2014/chart" uri="{C3380CC4-5D6E-409C-BE32-E72D297353CC}">
                <c16:uniqueId val="{00000003-B26C-4926-8CB9-4952AA067190}"/>
              </c:ext>
            </c:extLst>
          </c:dPt>
          <c:dPt>
            <c:idx val="2"/>
            <c:invertIfNegative val="0"/>
            <c:bubble3D val="0"/>
            <c:spPr>
              <a:solidFill>
                <a:srgbClr val="78B0C7"/>
              </a:solidFill>
            </c:spPr>
            <c:extLst>
              <c:ext xmlns:c16="http://schemas.microsoft.com/office/drawing/2014/chart" uri="{C3380CC4-5D6E-409C-BE32-E72D297353CC}">
                <c16:uniqueId val="{00000005-B26C-4926-8CB9-4952AA06719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575" b="1">
                    <a:solidFill>
                      <a:srgbClr val="103D67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Data'!$A$2:$A$4</c:f>
              <c:strCache>
                <c:ptCount val="3"/>
                <c:pt idx="0">
                  <c:v>2025A</c:v>
                </c:pt>
                <c:pt idx="1">
                  <c:v>2026E</c:v>
                </c:pt>
                <c:pt idx="2">
                  <c:v>2027F</c:v>
                </c:pt>
              </c:strCache>
            </c:strRef>
          </c:cat>
          <c:val>
            <c:numRef>
              <c:f>'Chart Data'!$B$2:$B$4</c:f>
              <c:numCache>
                <c:formatCode>0.0</c:formatCode>
                <c:ptCount val="3"/>
                <c:pt idx="0">
                  <c:v>92.2</c:v>
                </c:pt>
                <c:pt idx="1">
                  <c:v>89.2</c:v>
                </c:pt>
                <c:pt idx="2">
                  <c:v>91.7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6-B26C-4926-8CB9-4952AA06719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CEDAE4"/>
            </a:solidFill>
          </a:ln>
        </c:spPr>
        <c:txPr>
          <a:bodyPr anchorCtr="1"/>
          <a:lstStyle/>
          <a:p>
            <a:pPr>
              <a:defRPr sz="120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00"/>
          <c:min val="0"/>
        </c:scaling>
        <c:delete val="0"/>
        <c:axPos val="l"/>
        <c:majorGridlines>
          <c:spPr>
            <a:ln w="7620">
              <a:solidFill>
                <a:srgbClr val="CEDAE4"/>
              </a:solidFill>
            </a:ln>
          </c:spPr>
        </c:majorGridlines>
        <c:numFmt formatCode="0.0" sourceLinked="1"/>
        <c:majorTickMark val="none"/>
        <c:minorTickMark val="none"/>
        <c:tickLblPos val="nextTo"/>
        <c:spPr>
          <a:ln>
            <a:noFill/>
          </a:ln>
        </c:spPr>
        <c:txPr>
          <a:bodyPr anchorCtr="1"/>
          <a:lstStyle/>
          <a:p>
            <a:pPr>
              <a:defRPr sz="975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8650112"/>
        <c:crosses val="autoZero"/>
        <c:crossBetween val="between"/>
        <c:majorUnit val="25"/>
      </c:valAx>
      <c:spPr>
        <a:noFill/>
        <a:ln w="0">
          <a:noFill/>
        </a:ln>
      </c:spPr>
    </c:plotArea>
    <c:plotVisOnly val="1"/>
    <c:dispBlanksAs val="zero"/>
    <c:showDLblsOverMax val="1"/>
  </c:chart>
  <c:spPr>
    <a:noFill/>
    <a:ln w="0"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v>2025 share</c:v>
          </c:tx>
          <c:spPr>
            <a:solidFill>
              <a:srgbClr val="103D67"/>
            </a:solidFill>
          </c:spPr>
          <c:dPt>
            <c:idx val="0"/>
            <c:bubble3D val="0"/>
            <c:spPr>
              <a:solidFill>
                <a:srgbClr val="103D67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F33-4C6D-9D0F-BC9D984D038F}"/>
              </c:ext>
            </c:extLst>
          </c:dPt>
          <c:dPt>
            <c:idx val="1"/>
            <c:bubble3D val="0"/>
            <c:spPr>
              <a:solidFill>
                <a:srgbClr val="289D91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5F33-4C6D-9D0F-BC9D984D038F}"/>
              </c:ext>
            </c:extLst>
          </c:dPt>
          <c:dPt>
            <c:idx val="2"/>
            <c:bubble3D val="0"/>
            <c:spPr>
              <a:solidFill>
                <a:srgbClr val="78B0C7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5F33-4C6D-9D0F-BC9D984D038F}"/>
              </c:ext>
            </c:extLst>
          </c:dPt>
          <c:dPt>
            <c:idx val="3"/>
            <c:bubble3D val="0"/>
            <c:spPr>
              <a:solidFill>
                <a:srgbClr val="AA720E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5F33-4C6D-9D0F-BC9D984D038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25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rPr>
                      <a:t>55.1%</a:t>
                    </a:r>
                  </a:p>
                </c:rich>
              </c:tx>
              <c:spPr/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F33-4C6D-9D0F-BC9D984D038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425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rPr>
                      <a:t>24.9%</a:t>
                    </a:r>
                  </a:p>
                </c:rich>
              </c:tx>
              <c:spPr/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5F33-4C6D-9D0F-BC9D984D038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425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rPr>
                      <a:t>18.7%</a:t>
                    </a:r>
                  </a:p>
                </c:rich>
              </c:tx>
              <c:spPr/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5F33-4C6D-9D0F-BC9D984D038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425">
                        <a:solidFill>
                          <a:srgbClr val="103D67"/>
                        </a:solidFill>
                        <a:latin typeface="Arial"/>
                        <a:ea typeface="Arial"/>
                        <a:cs typeface="Arial"/>
                      </a:rPr>
                      <a:t>1.3%</a:t>
                    </a:r>
                  </a:p>
                </c:rich>
              </c:tx>
              <c:spPr/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5F33-4C6D-9D0F-BC9D984D038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'Chart Data'!$A$2:$A$5</c:f>
              <c:strCache>
                <c:ptCount val="4"/>
                <c:pt idx="0">
                  <c:v>Asia / Oceania / ME</c:v>
                </c:pt>
                <c:pt idx="1">
                  <c:v>Americas</c:v>
                </c:pt>
                <c:pt idx="2">
                  <c:v>Europe</c:v>
                </c:pt>
                <c:pt idx="3">
                  <c:v>Africa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55.02</c:v>
                </c:pt>
                <c:pt idx="1">
                  <c:v>24.86</c:v>
                </c:pt>
                <c:pt idx="2">
                  <c:v>18.63</c:v>
                </c:pt>
                <c:pt idx="3">
                  <c:v>1.29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F33-4C6D-9D0F-BC9D984D038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70"/>
      </c:pieChart>
      <c:spPr>
        <a:noFill/>
        <a:ln w="0">
          <a:noFill/>
        </a:ln>
      </c:spPr>
    </c:plotArea>
    <c:legend>
      <c:legendPos val="b"/>
      <c:overlay val="0"/>
      <c:txPr>
        <a:bodyPr anchorCtr="1"/>
        <a:lstStyle/>
        <a:p>
          <a:pPr>
            <a:defRPr sz="1050">
              <a:solidFill>
                <a:srgbClr val="24323E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zero"/>
    <c:showDLblsOverMax val="1"/>
  </c:chart>
  <c:spPr>
    <a:noFill/>
    <a:ln w="0"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v>2025 share</c:v>
          </c:tx>
          <c:spPr>
            <a:solidFill>
              <a:srgbClr val="103D67"/>
            </a:solidFill>
          </c:spPr>
          <c:dPt>
            <c:idx val="0"/>
            <c:bubble3D val="0"/>
            <c:spPr>
              <a:solidFill>
                <a:srgbClr val="103D67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D0DB-4F74-B75D-0CD75D16038F}"/>
              </c:ext>
            </c:extLst>
          </c:dPt>
          <c:dPt>
            <c:idx val="1"/>
            <c:bubble3D val="0"/>
            <c:spPr>
              <a:solidFill>
                <a:srgbClr val="289D91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D0DB-4F74-B75D-0CD75D16038F}"/>
              </c:ext>
            </c:extLst>
          </c:dPt>
          <c:dPt>
            <c:idx val="2"/>
            <c:bubble3D val="0"/>
            <c:spPr>
              <a:solidFill>
                <a:srgbClr val="78B0C7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D0DB-4F74-B75D-0CD75D16038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25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rPr>
                      <a:t>75%</a:t>
                    </a:r>
                  </a:p>
                </c:rich>
              </c:tx>
              <c:spPr/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0DB-4F74-B75D-0CD75D16038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425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rPr>
                      <a:t>~16%</a:t>
                    </a:r>
                  </a:p>
                </c:rich>
              </c:tx>
              <c:spPr/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0DB-4F74-B75D-0CD75D16038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425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rPr>
                      <a:t>~9%</a:t>
                    </a:r>
                  </a:p>
                </c:rich>
              </c:tx>
              <c:spPr/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0DB-4F74-B75D-0CD75D16038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'Chart Data'!$A$2:$A$4</c:f>
              <c:strCache>
                <c:ptCount val="3"/>
                <c:pt idx="0">
                  <c:v>Non-plug-in</c:v>
                </c:pt>
                <c:pt idx="1">
                  <c:v>BEV</c:v>
                </c:pt>
                <c:pt idx="2">
                  <c:v>PHEV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75</c:v>
                </c:pt>
                <c:pt idx="1">
                  <c:v>16.25</c:v>
                </c:pt>
                <c:pt idx="2">
                  <c:v>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0DB-4F74-B75D-0CD75D16038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70"/>
      </c:pieChart>
      <c:spPr>
        <a:noFill/>
        <a:ln w="0">
          <a:noFill/>
        </a:ln>
      </c:spPr>
    </c:plotArea>
    <c:legend>
      <c:legendPos val="b"/>
      <c:overlay val="0"/>
      <c:txPr>
        <a:bodyPr anchorCtr="1"/>
        <a:lstStyle/>
        <a:p>
          <a:pPr>
            <a:defRPr sz="1050">
              <a:solidFill>
                <a:srgbClr val="24323E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zero"/>
    <c:showDLblsOverMax val="1"/>
  </c:chart>
  <c:spPr>
    <a:noFill/>
    <a:ln w="0"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Mobility Global, “Japan earthquake stalls auto assembly lines”, 5 August 2026. Section: Forecast assumptions as of July 2026</a:t>
            </a:r>
          </a:p>
          <a:p>
            <a:r>
              <a:t>https://www.mobilityglobal.com/en-us/automotive-insights/rapid-impact-analysis/japan-earthquake-stalls-auto-assembly-lines#forecast-assumptions-as-of-july-2026</a:t>
            </a:r>
          </a:p>
          <a:p>
            <a:endParaRPr/>
          </a:p>
          <a:p>
            <a:r>
              <a:t>Mobility Global, 2026 forecast chart</a:t>
            </a:r>
          </a:p>
          <a:p>
            <a:r>
              <a:t>https://delivery-p189657-e1977718.adobeaemcloud.com/adobe/assets/urn%3Aaaid%3Aaem%3Ad861efe2-cc3e-4979-bfc0-3d21da80746f/as/mobility-8.avif</a:t>
            </a:r>
          </a:p>
          <a:p>
            <a:endParaRPr/>
          </a:p>
          <a:p>
            <a:r>
              <a:t>Mobility Global, 2027 forecast chart</a:t>
            </a:r>
          </a:p>
          <a:p>
            <a:r>
              <a:t>https://delivery-p189657-e1977718.adobeaemcloud.com/adobe/assets/urn%3Aaaid%3Aaem%3Ae2fc6346-9dd8-43b0-a16c-d9ffbbd4b6fa/as/mobility-8.avif</a:t>
            </a:r>
          </a:p>
          <a:p>
            <a:endParaRPr/>
          </a:p>
          <a:p>
            <a:r>
              <a:t>OICA</a:t>
            </a:r>
          </a:p>
          <a:p>
            <a:r>
              <a:t>https://oica.net/auto-industry-growth-shifted-east-in-2025-amid-global-repositioning/</a:t>
            </a:r>
          </a:p>
          <a:p>
            <a:endParaRPr/>
          </a:p>
          <a:p>
            <a:r>
              <a:t>IEA</a:t>
            </a:r>
          </a:p>
          <a:p>
            <a:r>
              <a:t>https://www.iea.org/reports/global-ev-outlook-2026/trends-in-electric-cars</a:t>
            </a:r>
          </a:p>
          <a:p>
            <a:endParaRPr/>
          </a:p>
          <a:p>
            <a:r>
              <a:t>Assumptions and scope</a:t>
            </a:r>
          </a:p>
          <a:p>
            <a:r>
              <a:t>- Sales = new units. Vehicle type = powertrain. A = actual, E = estimate, F = forecast.</a:t>
            </a:r>
          </a:p>
          <a:p>
            <a:r>
              <a:t>- Scopes differ: light vehicles / all motor vehicles / passenger cars. Their totals are not directly comparable.</a:t>
            </a:r>
          </a:p>
          <a:p>
            <a:r>
              <a:t>- The earthquake article contains the cited July 2026 forecast subsection. Its headline and URL are genuine, not a mismatched citation.</a:t>
            </a:r>
          </a:p>
          <a:p>
            <a:r>
              <a:t>- 2025 is the forecast source’s revised actual. IEA inputs are rounded.</a:t>
            </a:r>
          </a:p>
          <a:p>
            <a:endParaRPr/>
          </a:p>
          <a:p>
            <a:r>
              <a:t>Calculations</a:t>
            </a:r>
          </a:p>
          <a:p>
            <a:r>
              <a:t>- 2025–26 YoY = (89.2 ÷ 92.2 − 1) × 100 = −3.3%.</a:t>
            </a:r>
          </a:p>
          <a:p>
            <a:r>
              <a:t>- 2026–27 YoY = (91.7 ÷ 89.2 − 1) × 100 = +2.8%.</a:t>
            </a:r>
          </a:p>
          <a:p>
            <a:r>
              <a:t>- Regional share = region sales ÷ 99.8m × 100. Sales: 55.02m, 24.86m, 18.63m, 1.29m.</a:t>
            </a:r>
          </a:p>
          <a:p>
            <a:r>
              <a:t>- BEV = 25% × 65% = 16.25%. PHEV = 25% × 35% = 8.75%. Non-plug-in = 75%.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Volkswagen Group</a:t>
            </a:r>
          </a:p>
          <a:p>
            <a:r>
              <a:t>https://www.volkswagen-group.com/en/press-releases/software-defined-vehicles-joint-venture-rv-tech-successfully-completes-winter-testing-20235</a:t>
            </a:r>
          </a:p>
          <a:p>
            <a:endParaRPr/>
          </a:p>
          <a:p>
            <a:r>
              <a:t>BMW Group</a:t>
            </a:r>
          </a:p>
          <a:p>
            <a:r>
              <a:t>https://www.bmwgroup.com/en/news/allgemein/2025/it-und-software-hubs.html</a:t>
            </a:r>
          </a:p>
          <a:p>
            <a:endParaRPr/>
          </a:p>
          <a:p>
            <a:r>
              <a:t>Volkswagen Group, photo B2026CW00095</a:t>
            </a:r>
          </a:p>
          <a:p>
            <a:r>
              <a:t>https://www.volkswagen-group.com/en/images/detail/software-defined-vehicles-joint-venture-rv-tech-successfully-completes-winter-testing-87817</a:t>
            </a:r>
          </a:p>
          <a:p>
            <a:endParaRPr/>
          </a:p>
          <a:p>
            <a:r>
              <a:t>Assumptions and scope</a:t>
            </a:r>
          </a:p>
          <a:p>
            <a:r>
              <a:t>- Winter testing is a development milestone ahead of customer rollout.</a:t>
            </a:r>
          </a:p>
          <a:p>
            <a:r>
              <a:t>- Proposed service scope and metrics are our assessment. Access to OEM test environments, representative vehicles and telemetry requires agreement.</a:t>
            </a:r>
          </a:p>
          <a:p>
            <a:r>
              <a:t>- Agree defect severity rules, OTA completion definition and baseline before setting targets. No numerical target or savings estimate is assumed.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IEA, electric cars</a:t>
            </a:r>
          </a:p>
          <a:p>
            <a:r>
              <a:t>https://www.iea.org/reports/global-ev-outlook-2026/executive-summary</a:t>
            </a:r>
          </a:p>
          <a:p>
            <a:endParaRPr/>
          </a:p>
          <a:p>
            <a:r>
              <a:t>IEA, batteries</a:t>
            </a:r>
          </a:p>
          <a:p>
            <a:r>
              <a:t>https://www.iea.org/reports/global-ev-outlook-2026/electric-vehicle-batteries</a:t>
            </a:r>
          </a:p>
          <a:p>
            <a:endParaRPr/>
          </a:p>
          <a:p>
            <a:r>
              <a:t>BYD, announcement and photo</a:t>
            </a:r>
          </a:p>
          <a:p>
            <a:r>
              <a:t>https://www.byd.com/en/news-list/BYD-Unveils-Super-e-Platform-Megawatt-Flash-Charging-Electric-Vehicles-Matching-Refueling-Speeds.html</a:t>
            </a:r>
          </a:p>
          <a:p>
            <a:endParaRPr/>
          </a:p>
          <a:p>
            <a:r>
              <a:t>Assumptions and scope</a:t>
            </a:r>
          </a:p>
          <a:p>
            <a:r>
              <a:t>- Regional percentages are 2025 electric-car shares of new-car sales, not shares of the installed fleet. Electric cars = BEV + PHEV.</a:t>
            </a:r>
          </a:p>
          <a:p>
            <a:r>
              <a:t>- Regional service priorities are our assessment, not IEA recommendations. Validate them against the client’s local EV fleet, charging partners and fault history.</a:t>
            </a:r>
          </a:p>
          <a:p>
            <a:r>
              <a:t>- LFP share uses battery capacity in newly registered EVs, excludes two- and three-wheelers, and includes LMFP.</a:t>
            </a:r>
          </a:p>
          <a:p>
            <a:r>
              <a:t>- Agree successful-session definition, fault-resolution clock and baseline by region before setting targets.</a:t>
            </a:r>
          </a:p>
          <a:p>
            <a:r>
              <a:t>- The BYD photo shows charger hardware. The station label is 1,360 kW. Announced vehicle charging peak is 1,000 kW.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BMW Group, data and visualisation P90604065</a:t>
            </a:r>
          </a:p>
          <a:p>
            <a:r>
              <a:t>https://www.press.bmwgroup.com/global/article/detail/T0450699EN?forceSitePreference=DESKTOP</a:t>
            </a:r>
          </a:p>
          <a:p>
            <a:endParaRPr/>
          </a:p>
          <a:p>
            <a:r>
              <a:t>Assumptions and scope</a:t>
            </a:r>
          </a:p>
          <a:p>
            <a:r>
              <a:t>- Three days versus nearly four weeks is BMW’s collision-check comparison, not whole-factory lead time. The result relates to simulation rather than AI alone.</a:t>
            </a:r>
          </a:p>
          <a:p>
            <a:r>
              <a:t>- Proposed service uses current CAD, equipment and plant-layout data. Model accuracy and version ownership need client agreement.</a:t>
            </a:r>
          </a:p>
          <a:p>
            <a:r>
              <a:t>- Measure collision-check lead time for comparable change packages and record clashes resolved before installation. Agree baseline and scope before targets.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Audi</a:t>
            </a:r>
          </a:p>
          <a:p>
            <a:r>
              <a:t>https://www.audi.com/en/press-releases/artificial-intelligence-audi-boosts-production-efficiency-16674</a:t>
            </a:r>
          </a:p>
          <a:p>
            <a:endParaRPr/>
          </a:p>
          <a:p>
            <a:r>
              <a:t>Mercedes-Benz Portugal</a:t>
            </a:r>
          </a:p>
          <a:p>
            <a:r>
              <a:t>https://media.mercedes-benz.pt/digital-sustentavel-eficiente-produco-bem-sucedida-do-novo-cla-na-fabrica-de-rastatt/</a:t>
            </a:r>
          </a:p>
          <a:p>
            <a:endParaRPr/>
          </a:p>
          <a:p>
            <a:r>
              <a:t>Assumptions and scope</a:t>
            </a:r>
          </a:p>
          <a:p>
            <a:r>
              <a:t>- Both outcomes are company-reported and process-specific. Audi saves approximately one minute per vehicle. Mercedes-Benz reports 20% less energy in the affected topcoat process.</a:t>
            </a:r>
          </a:p>
          <a:p>
            <a:r>
              <a:t>- Our preferred first project is label inspection at one station. Retain human review during a shadow-mode pilot and integrate results with the current quality system.</a:t>
            </a:r>
          </a:p>
          <a:p>
            <a:r>
              <a:t>- Success: lower inspection time per vehicle while missed defects and false rejects meet client-approved limits. Agree labelled test set, sample size, evaluation period and quality limits before acceptance.</a:t>
            </a:r>
          </a:p>
          <a:p>
            <a:r>
              <a:t>- Audi’s result is evidence of feasibility, not a promised saving for this client. No annual savings or numerical pilot target is assumed.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Accenture</a:t>
            </a:r>
          </a:p>
          <a:p>
            <a:r>
              <a:t>https://newsroom.accenture.com/news/2026/coretura-and-accenture-join-forces-to-reinvent-the-development-of-software-defined-commercial-vehicles</a:t>
            </a:r>
          </a:p>
          <a:p>
            <a:endParaRPr/>
          </a:p>
          <a:p>
            <a:r>
              <a:t>Capgemini</a:t>
            </a:r>
          </a:p>
          <a:p>
            <a:r>
              <a:t>https://www.capgemini.com/news/press-releases/capgemini-supports-bentley-motors-in-the-acceleration-of-its-future-digital-strategy/</a:t>
            </a:r>
          </a:p>
          <a:p>
            <a:endParaRPr/>
          </a:p>
          <a:p>
            <a:r>
              <a:t>TCS</a:t>
            </a:r>
          </a:p>
          <a:p>
            <a:r>
              <a:t>https://www.tcs.com/who-we-are/newsroom/press-release/tcs-porsche-ag-partner-accelerate-future-of-ai-powered-mobility</a:t>
            </a:r>
          </a:p>
          <a:p>
            <a:endParaRPr/>
          </a:p>
          <a:p>
            <a:r>
              <a:t>Porsche</a:t>
            </a:r>
          </a:p>
          <a:p>
            <a:r>
              <a:t>https://pnr-prd2-pub1.newsroom.porsche.com/en/2026/company/porsche-mhp-sale-tata-consultancy-services-43113.html</a:t>
            </a:r>
          </a:p>
          <a:p>
            <a:endParaRPr/>
          </a:p>
          <a:p>
            <a:r>
              <a:t>DXC</a:t>
            </a:r>
          </a:p>
          <a:p>
            <a:r>
              <a:t>https://dxc.com/newsroom/01072026-dxc-introduces-next-gen-automotive-software-platform-amber-at-ces-2026</a:t>
            </a:r>
          </a:p>
          <a:p>
            <a:endParaRPr/>
          </a:p>
          <a:p>
            <a:r>
              <a:t>Assumptions and scope</a:t>
            </a:r>
          </a:p>
          <a:p>
            <a:r>
              <a:t>- Window: 19 September 2025–19 September 2026. Dates and status refer to cited announcements. TCS’s approval condition is as of announcement.</a:t>
            </a:r>
          </a:p>
          <a:p>
            <a:r>
              <a:t>- Crowding is our qualitative assessment of this selected sample, not a market-share study. Coretura and AMBER indicate established platform competition. The examples do not prove an absence of plant-AI competitors.</a:t>
            </a:r>
          </a:p>
          <a:p>
            <a:r>
              <a:t>- Proposed differentiation: integrate a specific inspection workflow with existing plant systems and show time and quality results. No competitor or client ROI is assumed.</a:t>
            </a:r>
          </a:p>
          <a:p>
            <a:r>
              <a:t>- Agree missed-defect and false-reject limits, inspection-time baseline and integration scope with the client.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Audi</a:t>
            </a:r>
          </a:p>
          <a:p>
            <a:r>
              <a:t>https://www.audi.com/en/press-releases/artificial-intelligence-audi-boosts-production-efficiency-16674</a:t>
            </a:r>
          </a:p>
          <a:p>
            <a:endParaRPr/>
          </a:p>
          <a:p>
            <a:r>
              <a:t>Assumptions and scope</a:t>
            </a:r>
          </a:p>
          <a:p>
            <a:r>
              <a:t>- Preferred opportunity is our assessment using feasibility, customer value and available evidence. It assumes the client has a relevant label-checking task and can provide data and site access.</a:t>
            </a:r>
          </a:p>
          <a:p>
            <a:r>
              <a:t>- Compared with the alternatives: SDV release work needs OEM test-environment access. Digital twins need current CAD and plant models. Regional EV diagnostics need fleet and charging-network data. Label inspection can be tested on one existing station.</a:t>
            </a:r>
          </a:p>
          <a:p>
            <a:r>
              <a:t>- Audit errors and inspection time in shadow mode with human review. Agree the labelled test set, baseline, sample size, evaluation period, missed-defect limit and false-reject limit with the client.</a:t>
            </a:r>
          </a:p>
          <a:p>
            <a:r>
              <a:t>- Do not extrapolate Audi’s one-minute result. No numerical target, guaranteed ROI or implied contract commitment is assumed.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01 Cover photo BMW AEON robot"/>
          <p:cNvPicPr>
            <a:picLocks noChangeAspect="1"/>
          </p:cNvPicPr>
          <p:nvPr/>
        </p:nvPicPr>
        <p:blipFill>
          <a:blip r:embed="rId3"/>
          <a:srcRect l="15741" r="15741"/>
          <a:stretch>
            <a:fillRect/>
          </a:stretch>
        </p:blipFill>
        <p:spPr>
          <a:xfrm>
            <a:off x="5143500" y="0"/>
            <a:ext cx="7048500" cy="6858000"/>
          </a:xfrm>
          <a:prstGeom prst="rect">
            <a:avLst/>
          </a:prstGeom>
        </p:spPr>
      </p:pic>
      <p:sp>
        <p:nvSpPr>
          <p:cNvPr id="2" name="S01 Cover diagonal blue divider">
            <a:extLst>
              <a:ext uri="{FF2B5EF4-FFF2-40B4-BE49-F238E27FC236}">
                <a16:creationId xmlns:a16="http://schemas.microsoft.com/office/drawing/2014/main" id="{4F164798-4B83-470F-96B8-8A7FF64EEB96}"/>
              </a:ext>
            </a:extLst>
          </p:cNvPr>
          <p:cNvSpPr>
            <a:spLocks noGrp="1"/>
          </p:cNvSpPr>
          <p:nvPr/>
        </p:nvSpPr>
        <p:spPr>
          <a:xfrm>
            <a:off x="4743450" y="0"/>
            <a:ext cx="914400" cy="6858000"/>
          </a:xfrm>
          <a:custGeom>
            <a:avLst/>
            <a:gdLst/>
            <a:ahLst/>
            <a:cxnLst/>
            <a:rect l="0" t="0" r="0" b="0"/>
            <a:pathLst>
              <a:path w="914400" h="6858000">
                <a:moveTo>
                  <a:pt x="361950" y="0"/>
                </a:moveTo>
                <a:lnTo>
                  <a:pt x="914400" y="0"/>
                </a:lnTo>
                <a:lnTo>
                  <a:pt x="533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173F7B"/>
          </a:solidFill>
          <a:ln w="0">
            <a:noFill/>
          </a:ln>
        </p:spPr>
      </p:sp>
      <p:sp>
        <p:nvSpPr>
          <p:cNvPr id="3" name="S01 Cover white title panel">
            <a:extLst>
              <a:ext uri="{FF2B5EF4-FFF2-40B4-BE49-F238E27FC236}">
                <a16:creationId xmlns:a16="http://schemas.microsoft.com/office/drawing/2014/main" id="{4F1BF5F7-3913-421F-B4CD-BBF4FE24098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4743450" cy="6858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4" name="S01 Cover corner line 01">
            <a:extLst>
              <a:ext uri="{FF2B5EF4-FFF2-40B4-BE49-F238E27FC236}">
                <a16:creationId xmlns:a16="http://schemas.microsoft.com/office/drawing/2014/main" id="{03C9981D-AB67-45DA-A328-67FE625C7336}"/>
              </a:ext>
            </a:extLst>
          </p:cNvPr>
          <p:cNvSpPr>
            <a:spLocks noGrp="1"/>
          </p:cNvSpPr>
          <p:nvPr/>
        </p:nvSpPr>
        <p:spPr>
          <a:xfrm>
            <a:off x="0" y="685800"/>
            <a:ext cx="876300" cy="0"/>
          </a:xfrm>
          <a:prstGeom prst="line">
            <a:avLst/>
          </a:prstGeom>
          <a:noFill/>
          <a:ln w="5715">
            <a:solidFill>
              <a:srgbClr val="D4DFEE"/>
            </a:solidFill>
          </a:ln>
        </p:spPr>
      </p:sp>
      <p:sp>
        <p:nvSpPr>
          <p:cNvPr id="5" name="S01 Cover corner line 02">
            <a:extLst>
              <a:ext uri="{FF2B5EF4-FFF2-40B4-BE49-F238E27FC236}">
                <a16:creationId xmlns:a16="http://schemas.microsoft.com/office/drawing/2014/main" id="{7CD9E9F5-0761-4B53-A604-90D81CAF93FD}"/>
              </a:ext>
            </a:extLst>
          </p:cNvPr>
          <p:cNvSpPr>
            <a:spLocks noGrp="1"/>
          </p:cNvSpPr>
          <p:nvPr/>
        </p:nvSpPr>
        <p:spPr>
          <a:xfrm>
            <a:off x="876300" y="0"/>
            <a:ext cx="0" cy="685800"/>
          </a:xfrm>
          <a:prstGeom prst="line">
            <a:avLst/>
          </a:prstGeom>
          <a:noFill/>
          <a:ln w="5715">
            <a:solidFill>
              <a:srgbClr val="D4DFEE"/>
            </a:solidFill>
          </a:ln>
        </p:spPr>
      </p:sp>
      <p:sp>
        <p:nvSpPr>
          <p:cNvPr id="6" name="S01 Cover corner line 03">
            <a:extLst>
              <a:ext uri="{FF2B5EF4-FFF2-40B4-BE49-F238E27FC236}">
                <a16:creationId xmlns:a16="http://schemas.microsoft.com/office/drawing/2014/main" id="{C05911D9-4470-4FCA-855F-2EF71B000AAB}"/>
              </a:ext>
            </a:extLst>
          </p:cNvPr>
          <p:cNvSpPr>
            <a:spLocks noGrp="1"/>
          </p:cNvSpPr>
          <p:nvPr/>
        </p:nvSpPr>
        <p:spPr>
          <a:xfrm>
            <a:off x="0" y="876300"/>
            <a:ext cx="1123950" cy="0"/>
          </a:xfrm>
          <a:prstGeom prst="line">
            <a:avLst/>
          </a:prstGeom>
          <a:noFill/>
          <a:ln w="5715">
            <a:solidFill>
              <a:srgbClr val="D4DFEE"/>
            </a:solidFill>
          </a:ln>
        </p:spPr>
      </p:sp>
      <p:sp>
        <p:nvSpPr>
          <p:cNvPr id="7" name="S01 Cover corner line 04">
            <a:extLst>
              <a:ext uri="{FF2B5EF4-FFF2-40B4-BE49-F238E27FC236}">
                <a16:creationId xmlns:a16="http://schemas.microsoft.com/office/drawing/2014/main" id="{EA57CBDB-2A29-429C-B4B5-73153455894C}"/>
              </a:ext>
            </a:extLst>
          </p:cNvPr>
          <p:cNvSpPr>
            <a:spLocks noGrp="1"/>
          </p:cNvSpPr>
          <p:nvPr/>
        </p:nvSpPr>
        <p:spPr>
          <a:xfrm>
            <a:off x="1123950" y="0"/>
            <a:ext cx="0" cy="876300"/>
          </a:xfrm>
          <a:prstGeom prst="line">
            <a:avLst/>
          </a:prstGeom>
          <a:noFill/>
          <a:ln w="5715">
            <a:solidFill>
              <a:srgbClr val="D4DFEE"/>
            </a:solidFill>
          </a:ln>
        </p:spPr>
      </p:sp>
      <p:sp>
        <p:nvSpPr>
          <p:cNvPr id="8" name="S01 Cover corner line 05">
            <a:extLst>
              <a:ext uri="{FF2B5EF4-FFF2-40B4-BE49-F238E27FC236}">
                <a16:creationId xmlns:a16="http://schemas.microsoft.com/office/drawing/2014/main" id="{27C042B6-89B6-4861-B6D2-1854FB78A5D5}"/>
              </a:ext>
            </a:extLst>
          </p:cNvPr>
          <p:cNvSpPr>
            <a:spLocks noGrp="1"/>
          </p:cNvSpPr>
          <p:nvPr/>
        </p:nvSpPr>
        <p:spPr>
          <a:xfrm>
            <a:off x="0" y="1066800"/>
            <a:ext cx="1371600" cy="0"/>
          </a:xfrm>
          <a:prstGeom prst="line">
            <a:avLst/>
          </a:prstGeom>
          <a:noFill/>
          <a:ln w="5715">
            <a:solidFill>
              <a:srgbClr val="D4DFEE"/>
            </a:solidFill>
          </a:ln>
        </p:spPr>
      </p:sp>
      <p:sp>
        <p:nvSpPr>
          <p:cNvPr id="9" name="S01 Cover corner line 06">
            <a:extLst>
              <a:ext uri="{FF2B5EF4-FFF2-40B4-BE49-F238E27FC236}">
                <a16:creationId xmlns:a16="http://schemas.microsoft.com/office/drawing/2014/main" id="{FAB58653-F9A8-4C21-BA50-188C18365285}"/>
              </a:ext>
            </a:extLst>
          </p:cNvPr>
          <p:cNvSpPr>
            <a:spLocks noGrp="1"/>
          </p:cNvSpPr>
          <p:nvPr/>
        </p:nvSpPr>
        <p:spPr>
          <a:xfrm>
            <a:off x="1371600" y="0"/>
            <a:ext cx="0" cy="1066800"/>
          </a:xfrm>
          <a:prstGeom prst="line">
            <a:avLst/>
          </a:prstGeom>
          <a:noFill/>
          <a:ln w="5715">
            <a:solidFill>
              <a:srgbClr val="D4DFEE"/>
            </a:solidFill>
          </a:ln>
        </p:spPr>
      </p:sp>
      <p:sp>
        <p:nvSpPr>
          <p:cNvPr id="10" name="S01 Cover corner line 07">
            <a:extLst>
              <a:ext uri="{FF2B5EF4-FFF2-40B4-BE49-F238E27FC236}">
                <a16:creationId xmlns:a16="http://schemas.microsoft.com/office/drawing/2014/main" id="{A599C75A-A293-4AB0-9ECB-5AF1BC26E403}"/>
              </a:ext>
            </a:extLst>
          </p:cNvPr>
          <p:cNvSpPr>
            <a:spLocks noGrp="1"/>
          </p:cNvSpPr>
          <p:nvPr/>
        </p:nvSpPr>
        <p:spPr>
          <a:xfrm>
            <a:off x="0" y="1257300"/>
            <a:ext cx="1619250" cy="0"/>
          </a:xfrm>
          <a:prstGeom prst="line">
            <a:avLst/>
          </a:prstGeom>
          <a:noFill/>
          <a:ln w="5715">
            <a:solidFill>
              <a:srgbClr val="D4DFEE"/>
            </a:solidFill>
          </a:ln>
        </p:spPr>
      </p:sp>
      <p:sp>
        <p:nvSpPr>
          <p:cNvPr id="11" name="S01 Cover corner line 08">
            <a:extLst>
              <a:ext uri="{FF2B5EF4-FFF2-40B4-BE49-F238E27FC236}">
                <a16:creationId xmlns:a16="http://schemas.microsoft.com/office/drawing/2014/main" id="{EACA228D-08BC-4223-8CCE-16DCE3FFD099}"/>
              </a:ext>
            </a:extLst>
          </p:cNvPr>
          <p:cNvSpPr>
            <a:spLocks noGrp="1"/>
          </p:cNvSpPr>
          <p:nvPr/>
        </p:nvSpPr>
        <p:spPr>
          <a:xfrm>
            <a:off x="1619250" y="0"/>
            <a:ext cx="0" cy="1257300"/>
          </a:xfrm>
          <a:prstGeom prst="line">
            <a:avLst/>
          </a:prstGeom>
          <a:noFill/>
          <a:ln w="5715">
            <a:solidFill>
              <a:srgbClr val="D4DFEE"/>
            </a:solidFill>
          </a:ln>
        </p:spPr>
      </p:sp>
      <p:sp>
        <p:nvSpPr>
          <p:cNvPr id="12" name="S01 Cover category accent">
            <a:extLst>
              <a:ext uri="{FF2B5EF4-FFF2-40B4-BE49-F238E27FC236}">
                <a16:creationId xmlns:a16="http://schemas.microsoft.com/office/drawing/2014/main" id="{4E25DB97-61C5-488E-89DF-1B8A06257B0E}"/>
              </a:ext>
            </a:extLst>
          </p:cNvPr>
          <p:cNvSpPr>
            <a:spLocks noGrp="1"/>
          </p:cNvSpPr>
          <p:nvPr/>
        </p:nvSpPr>
        <p:spPr>
          <a:xfrm>
            <a:off x="704850" y="1562100"/>
            <a:ext cx="38100" cy="285750"/>
          </a:xfrm>
          <a:prstGeom prst="rect">
            <a:avLst/>
          </a:prstGeom>
          <a:solidFill>
            <a:srgbClr val="3D82E7"/>
          </a:solidFill>
          <a:ln w="0">
            <a:noFill/>
          </a:ln>
        </p:spPr>
      </p:sp>
      <p:sp>
        <p:nvSpPr>
          <p:cNvPr id="13" name="S01 Cover category">
            <a:extLst>
              <a:ext uri="{FF2B5EF4-FFF2-40B4-BE49-F238E27FC236}">
                <a16:creationId xmlns:a16="http://schemas.microsoft.com/office/drawing/2014/main" id="{B1A82D17-0047-49C3-9578-DF4B0E77E91A}"/>
              </a:ext>
            </a:extLst>
          </p:cNvPr>
          <p:cNvSpPr>
            <a:spLocks noGrp="1"/>
          </p:cNvSpPr>
          <p:nvPr/>
        </p:nvSpPr>
        <p:spPr>
          <a:xfrm>
            <a:off x="942975" y="1562100"/>
            <a:ext cx="35718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2175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Case Study</a:t>
            </a:r>
          </a:p>
        </p:txBody>
      </p:sp>
      <p:sp>
        <p:nvSpPr>
          <p:cNvPr id="14" name="S01 Cover report title">
            <a:extLst>
              <a:ext uri="{FF2B5EF4-FFF2-40B4-BE49-F238E27FC236}">
                <a16:creationId xmlns:a16="http://schemas.microsoft.com/office/drawing/2014/main" id="{D175FD03-2026-48F6-8251-CED6B60F9A5E}"/>
              </a:ext>
            </a:extLst>
          </p:cNvPr>
          <p:cNvSpPr>
            <a:spLocks noGrp="1"/>
          </p:cNvSpPr>
          <p:nvPr/>
        </p:nvSpPr>
        <p:spPr>
          <a:xfrm>
            <a:off x="704850" y="2200275"/>
            <a:ext cx="3924300" cy="1724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450" b="1">
                <a:solidFill>
                  <a:srgbClr val="0D3564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D3564"/>
                </a:solidFill>
                <a:latin typeface="Arial"/>
                <a:ea typeface="Arial"/>
                <a:cs typeface="Arial"/>
              </a:rPr>
              <a:t>State of</a:t>
            </a:r>
          </a:p>
          <a:p>
            <a:pPr>
              <a:buNone/>
              <a:defRPr sz="3450" b="1">
                <a:solidFill>
                  <a:srgbClr val="0D3564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D3564"/>
                </a:solidFill>
                <a:latin typeface="Arial"/>
                <a:ea typeface="Arial"/>
                <a:cs typeface="Arial"/>
              </a:rPr>
              <a:t>Technology in</a:t>
            </a:r>
          </a:p>
          <a:p>
            <a:pPr>
              <a:buNone/>
              <a:defRPr sz="3450" b="1">
                <a:solidFill>
                  <a:srgbClr val="0D3564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D3564"/>
                </a:solidFill>
                <a:latin typeface="Arial"/>
                <a:ea typeface="Arial"/>
                <a:cs typeface="Arial"/>
              </a:rPr>
              <a:t>Automotive</a:t>
            </a:r>
          </a:p>
        </p:txBody>
      </p:sp>
      <p:sp>
        <p:nvSpPr>
          <p:cNvPr id="15" name="S01 Cover subtitle accent">
            <a:extLst>
              <a:ext uri="{FF2B5EF4-FFF2-40B4-BE49-F238E27FC236}">
                <a16:creationId xmlns:a16="http://schemas.microsoft.com/office/drawing/2014/main" id="{2735A2AC-D24E-4F8E-B8AD-304B157AFEDA}"/>
              </a:ext>
            </a:extLst>
          </p:cNvPr>
          <p:cNvSpPr>
            <a:spLocks noGrp="1"/>
          </p:cNvSpPr>
          <p:nvPr/>
        </p:nvSpPr>
        <p:spPr>
          <a:xfrm>
            <a:off x="704850" y="4210050"/>
            <a:ext cx="571500" cy="28575"/>
          </a:xfrm>
          <a:prstGeom prst="rect">
            <a:avLst/>
          </a:prstGeom>
          <a:solidFill>
            <a:srgbClr val="3D82E7"/>
          </a:solidFill>
          <a:ln w="0">
            <a:noFill/>
          </a:ln>
        </p:spPr>
      </p:sp>
      <p:sp>
        <p:nvSpPr>
          <p:cNvPr id="16" name="S01 Cover scope">
            <a:extLst>
              <a:ext uri="{FF2B5EF4-FFF2-40B4-BE49-F238E27FC236}">
                <a16:creationId xmlns:a16="http://schemas.microsoft.com/office/drawing/2014/main" id="{115F78C5-7A0E-406B-BC52-0D9D559E3C00}"/>
              </a:ext>
            </a:extLst>
          </p:cNvPr>
          <p:cNvSpPr>
            <a:spLocks noGrp="1"/>
          </p:cNvSpPr>
          <p:nvPr/>
        </p:nvSpPr>
        <p:spPr>
          <a:xfrm>
            <a:off x="704850" y="4514850"/>
            <a:ext cx="37909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75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Market outlook, technology trends</a:t>
            </a:r>
          </a:p>
          <a:p>
            <a:pPr>
              <a:buNone/>
              <a:defRPr sz="1575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and implications for a global</a:t>
            </a:r>
          </a:p>
          <a:p>
            <a:pPr>
              <a:buNone/>
              <a:defRPr sz="1575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automotive bid</a:t>
            </a:r>
          </a:p>
        </p:txBody>
      </p:sp>
      <p:sp>
        <p:nvSpPr>
          <p:cNvPr id="17" name="S01 Cover presenter and date">
            <a:extLst>
              <a:ext uri="{FF2B5EF4-FFF2-40B4-BE49-F238E27FC236}">
                <a16:creationId xmlns:a16="http://schemas.microsoft.com/office/drawing/2014/main" id="{040C3167-70B8-4889-B1C6-46125E87225C}"/>
              </a:ext>
            </a:extLst>
          </p:cNvPr>
          <p:cNvSpPr>
            <a:spLocks noGrp="1"/>
          </p:cNvSpPr>
          <p:nvPr/>
        </p:nvSpPr>
        <p:spPr>
          <a:xfrm>
            <a:off x="704850" y="6200775"/>
            <a:ext cx="379095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050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Prepared by Rajat  |  19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897495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02 Slide title">
            <a:extLst>
              <a:ext uri="{FF2B5EF4-FFF2-40B4-BE49-F238E27FC236}">
                <a16:creationId xmlns:a16="http://schemas.microsoft.com/office/drawing/2014/main" id="{ECE0DEDE-5782-4AD1-9B14-1F2BB8173DE5}"/>
              </a:ext>
            </a:extLst>
          </p:cNvPr>
          <p:cNvSpPr>
            <a:spLocks noGrp="1"/>
          </p:cNvSpPr>
          <p:nvPr/>
        </p:nvSpPr>
        <p:spPr>
          <a:xfrm>
            <a:off x="438150" y="285750"/>
            <a:ext cx="112966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950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Global Vehicle Demand Is Set to Soften in 2026</a:t>
            </a:r>
          </a:p>
        </p:txBody>
      </p:sp>
      <p:sp>
        <p:nvSpPr>
          <p:cNvPr id="2" name="S02 Slide strapline">
            <a:extLst>
              <a:ext uri="{FF2B5EF4-FFF2-40B4-BE49-F238E27FC236}">
                <a16:creationId xmlns:a16="http://schemas.microsoft.com/office/drawing/2014/main" id="{C7CCB63E-05B5-4270-93B1-E5E8E40AC161}"/>
              </a:ext>
            </a:extLst>
          </p:cNvPr>
          <p:cNvSpPr>
            <a:spLocks noGrp="1"/>
          </p:cNvSpPr>
          <p:nvPr/>
        </p:nvSpPr>
        <p:spPr>
          <a:xfrm>
            <a:off x="438150" y="695325"/>
            <a:ext cx="112966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20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Global sales face a near-term dip, while Asia and electrification shape the market’s direction.</a:t>
            </a:r>
          </a:p>
        </p:txBody>
      </p:sp>
      <p:sp>
        <p:nvSpPr>
          <p:cNvPr id="3" name="S02 Header divider">
            <a:extLst>
              <a:ext uri="{FF2B5EF4-FFF2-40B4-BE49-F238E27FC236}">
                <a16:creationId xmlns:a16="http://schemas.microsoft.com/office/drawing/2014/main" id="{99C74276-5426-4F48-B40F-AD18B91B0867}"/>
              </a:ext>
            </a:extLst>
          </p:cNvPr>
          <p:cNvSpPr>
            <a:spLocks noGrp="1"/>
          </p:cNvSpPr>
          <p:nvPr/>
        </p:nvSpPr>
        <p:spPr>
          <a:xfrm>
            <a:off x="438150" y="1028700"/>
            <a:ext cx="11296650" cy="9525"/>
          </a:xfrm>
          <a:prstGeom prst="rect">
            <a:avLst/>
          </a:prstGeom>
          <a:solidFill>
            <a:srgbClr val="CEDAE4"/>
          </a:solidFill>
          <a:ln w="0">
            <a:noFill/>
          </a:ln>
        </p:spPr>
      </p:sp>
      <p:sp>
        <p:nvSpPr>
          <p:cNvPr id="4" name="S02 Source names footer">
            <a:extLst>
              <a:ext uri="{FF2B5EF4-FFF2-40B4-BE49-F238E27FC236}">
                <a16:creationId xmlns:a16="http://schemas.microsoft.com/office/drawing/2014/main" id="{23325DCB-E20B-42A5-BA8E-5F03D4A0CC19}"/>
              </a:ext>
            </a:extLst>
          </p:cNvPr>
          <p:cNvSpPr>
            <a:spLocks noGrp="1"/>
          </p:cNvSpPr>
          <p:nvPr/>
        </p:nvSpPr>
        <p:spPr>
          <a:xfrm>
            <a:off x="438150" y="6286500"/>
            <a:ext cx="1119187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Sources: Mobility Global; OICA; IEA</a:t>
            </a:r>
          </a:p>
        </p:txBody>
      </p:sp>
      <p:sp>
        <p:nvSpPr>
          <p:cNvPr id="5" name="S02 Footer divider">
            <a:extLst>
              <a:ext uri="{FF2B5EF4-FFF2-40B4-BE49-F238E27FC236}">
                <a16:creationId xmlns:a16="http://schemas.microsoft.com/office/drawing/2014/main" id="{76230ECB-D870-4D81-AE28-62AA7FD23D9D}"/>
              </a:ext>
            </a:extLst>
          </p:cNvPr>
          <p:cNvSpPr>
            <a:spLocks noGrp="1"/>
          </p:cNvSpPr>
          <p:nvPr/>
        </p:nvSpPr>
        <p:spPr>
          <a:xfrm>
            <a:off x="438150" y="6477000"/>
            <a:ext cx="11296650" cy="9525"/>
          </a:xfrm>
          <a:prstGeom prst="rect">
            <a:avLst/>
          </a:prstGeom>
          <a:solidFill>
            <a:srgbClr val="CEDAE4"/>
          </a:solidFill>
          <a:ln w="0">
            <a:noFill/>
          </a:ln>
        </p:spPr>
      </p:sp>
      <p:sp>
        <p:nvSpPr>
          <p:cNvPr id="6" name="S02 Deck footer">
            <a:extLst>
              <a:ext uri="{FF2B5EF4-FFF2-40B4-BE49-F238E27FC236}">
                <a16:creationId xmlns:a16="http://schemas.microsoft.com/office/drawing/2014/main" id="{3DB91B1E-3ACB-4674-8747-6E60BF65AF95}"/>
              </a:ext>
            </a:extLst>
          </p:cNvPr>
          <p:cNvSpPr>
            <a:spLocks noGrp="1"/>
          </p:cNvSpPr>
          <p:nvPr/>
        </p:nvSpPr>
        <p:spPr>
          <a:xfrm>
            <a:off x="438150" y="6581775"/>
            <a:ext cx="9715500" cy="152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Case Study  |  State of Technology in Automotive</a:t>
            </a:r>
          </a:p>
        </p:txBody>
      </p:sp>
      <p:sp>
        <p:nvSpPr>
          <p:cNvPr id="7" name="S02 Page number">
            <a:extLst>
              <a:ext uri="{FF2B5EF4-FFF2-40B4-BE49-F238E27FC236}">
                <a16:creationId xmlns:a16="http://schemas.microsoft.com/office/drawing/2014/main" id="{F9CA924C-CEB4-4F37-85A3-A3B440C30FB1}"/>
              </a:ext>
            </a:extLst>
          </p:cNvPr>
          <p:cNvSpPr>
            <a:spLocks noGrp="1"/>
          </p:cNvSpPr>
          <p:nvPr/>
        </p:nvSpPr>
        <p:spPr>
          <a:xfrm>
            <a:off x="11391900" y="6581775"/>
            <a:ext cx="342900" cy="152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8" name="S02 Light-vehicle chart heading">
            <a:extLst>
              <a:ext uri="{FF2B5EF4-FFF2-40B4-BE49-F238E27FC236}">
                <a16:creationId xmlns:a16="http://schemas.microsoft.com/office/drawing/2014/main" id="{9BD4472A-9DBB-4304-BA3D-800804AF60EC}"/>
              </a:ext>
            </a:extLst>
          </p:cNvPr>
          <p:cNvSpPr>
            <a:spLocks noGrp="1"/>
          </p:cNvSpPr>
          <p:nvPr/>
        </p:nvSpPr>
        <p:spPr>
          <a:xfrm>
            <a:off x="438150" y="1247775"/>
            <a:ext cx="338137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75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Global sales outlook</a:t>
            </a:r>
          </a:p>
        </p:txBody>
      </p:sp>
      <p:sp>
        <p:nvSpPr>
          <p:cNvPr id="9" name="S02 Light-vehicle chart scope">
            <a:extLst>
              <a:ext uri="{FF2B5EF4-FFF2-40B4-BE49-F238E27FC236}">
                <a16:creationId xmlns:a16="http://schemas.microsoft.com/office/drawing/2014/main" id="{9C8EAB86-D29A-45C6-8312-6EAD822A9040}"/>
              </a:ext>
            </a:extLst>
          </p:cNvPr>
          <p:cNvSpPr>
            <a:spLocks noGrp="1"/>
          </p:cNvSpPr>
          <p:nvPr/>
        </p:nvSpPr>
        <p:spPr>
          <a:xfrm>
            <a:off x="438150" y="1552575"/>
            <a:ext cx="34290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050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LIGHT VEHICLES</a:t>
            </a:r>
          </a:p>
          <a:p>
            <a:pPr>
              <a:buNone/>
              <a:defRPr sz="1050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Global annual sales, million units</a:t>
            </a:r>
          </a:p>
        </p:txBody>
      </p:sp>
      <p:sp>
        <p:nvSpPr>
          <p:cNvPr id="10" name="S02 Forecast vintage">
            <a:extLst>
              <a:ext uri="{FF2B5EF4-FFF2-40B4-BE49-F238E27FC236}">
                <a16:creationId xmlns:a16="http://schemas.microsoft.com/office/drawing/2014/main" id="{D099BFC2-381A-413F-9163-A7B669EB1923}"/>
              </a:ext>
            </a:extLst>
          </p:cNvPr>
          <p:cNvSpPr>
            <a:spLocks noGrp="1"/>
          </p:cNvSpPr>
          <p:nvPr/>
        </p:nvSpPr>
        <p:spPr>
          <a:xfrm>
            <a:off x="438150" y="1971675"/>
            <a:ext cx="3429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97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July 2026 forecast</a:t>
            </a:r>
          </a:p>
        </p:txBody>
      </p:sp>
      <p:graphicFrame>
        <p:nvGraphicFramePr>
          <p:cNvPr id="43" name="S02 Global light-vehicle sales chart"/>
          <p:cNvGraphicFramePr/>
          <p:nvPr/>
        </p:nvGraphicFramePr>
        <p:xfrm>
          <a:off x="409575" y="2114550"/>
          <a:ext cx="3495675" cy="2343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S02 2026 sales YoY change">
            <a:extLst>
              <a:ext uri="{FF2B5EF4-FFF2-40B4-BE49-F238E27FC236}">
                <a16:creationId xmlns:a16="http://schemas.microsoft.com/office/drawing/2014/main" id="{683EF818-8794-4167-A6E9-15B6FC584C2B}"/>
              </a:ext>
            </a:extLst>
          </p:cNvPr>
          <p:cNvSpPr>
            <a:spLocks noGrp="1"/>
          </p:cNvSpPr>
          <p:nvPr/>
        </p:nvSpPr>
        <p:spPr>
          <a:xfrm>
            <a:off x="495300" y="4648200"/>
            <a:ext cx="159067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725" b="1">
                <a:solidFill>
                  <a:srgbClr val="289D9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89D91"/>
                </a:solidFill>
                <a:latin typeface="Arial"/>
                <a:ea typeface="Arial"/>
                <a:cs typeface="Arial"/>
              </a:rPr>
              <a:t>−3.3% YoY</a:t>
            </a:r>
          </a:p>
        </p:txBody>
      </p:sp>
      <p:sp>
        <p:nvSpPr>
          <p:cNvPr id="13" name="S02 2027 sales YoY change">
            <a:extLst>
              <a:ext uri="{FF2B5EF4-FFF2-40B4-BE49-F238E27FC236}">
                <a16:creationId xmlns:a16="http://schemas.microsoft.com/office/drawing/2014/main" id="{3B9354BA-DBCF-4722-A6AB-A10627912A4A}"/>
              </a:ext>
            </a:extLst>
          </p:cNvPr>
          <p:cNvSpPr>
            <a:spLocks noGrp="1"/>
          </p:cNvSpPr>
          <p:nvPr/>
        </p:nvSpPr>
        <p:spPr>
          <a:xfrm>
            <a:off x="2095500" y="4648200"/>
            <a:ext cx="1809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725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+2.8% YoY</a:t>
            </a:r>
          </a:p>
        </p:txBody>
      </p:sp>
      <p:sp>
        <p:nvSpPr>
          <p:cNvPr id="14" name="S02 2026 YoY period">
            <a:extLst>
              <a:ext uri="{FF2B5EF4-FFF2-40B4-BE49-F238E27FC236}">
                <a16:creationId xmlns:a16="http://schemas.microsoft.com/office/drawing/2014/main" id="{FFBE9909-7F31-41A0-BFB7-29EE6E49E54B}"/>
              </a:ext>
            </a:extLst>
          </p:cNvPr>
          <p:cNvSpPr>
            <a:spLocks noGrp="1"/>
          </p:cNvSpPr>
          <p:nvPr/>
        </p:nvSpPr>
        <p:spPr>
          <a:xfrm>
            <a:off x="495300" y="4953000"/>
            <a:ext cx="16002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050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2025–26</a:t>
            </a:r>
          </a:p>
        </p:txBody>
      </p:sp>
      <p:sp>
        <p:nvSpPr>
          <p:cNvPr id="15" name="S02 2027 YoY period">
            <a:extLst>
              <a:ext uri="{FF2B5EF4-FFF2-40B4-BE49-F238E27FC236}">
                <a16:creationId xmlns:a16="http://schemas.microsoft.com/office/drawing/2014/main" id="{777C3763-2346-4E80-BED8-2DECD4439FE0}"/>
              </a:ext>
            </a:extLst>
          </p:cNvPr>
          <p:cNvSpPr>
            <a:spLocks noGrp="1"/>
          </p:cNvSpPr>
          <p:nvPr/>
        </p:nvSpPr>
        <p:spPr>
          <a:xfrm>
            <a:off x="2095500" y="4953000"/>
            <a:ext cx="1714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050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2026–27</a:t>
            </a:r>
          </a:p>
        </p:txBody>
      </p:sp>
      <p:sp>
        <p:nvSpPr>
          <p:cNvPr id="16" name="S02 Sales recovery comparison">
            <a:extLst>
              <a:ext uri="{FF2B5EF4-FFF2-40B4-BE49-F238E27FC236}">
                <a16:creationId xmlns:a16="http://schemas.microsoft.com/office/drawing/2014/main" id="{80B3CE29-A95C-4DCB-95F1-4B24521FFB45}"/>
              </a:ext>
            </a:extLst>
          </p:cNvPr>
          <p:cNvSpPr>
            <a:spLocks noGrp="1"/>
          </p:cNvSpPr>
          <p:nvPr/>
        </p:nvSpPr>
        <p:spPr>
          <a:xfrm>
            <a:off x="438150" y="5286375"/>
            <a:ext cx="35052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2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2027 remains 0.5m below 2025.</a:t>
            </a:r>
          </a:p>
        </p:txBody>
      </p:sp>
      <p:sp>
        <p:nvSpPr>
          <p:cNvPr id="17" name="S02 Regional chart heading">
            <a:extLst>
              <a:ext uri="{FF2B5EF4-FFF2-40B4-BE49-F238E27FC236}">
                <a16:creationId xmlns:a16="http://schemas.microsoft.com/office/drawing/2014/main" id="{BB94A3B0-8AA3-4382-AB56-F289DA4072F7}"/>
              </a:ext>
            </a:extLst>
          </p:cNvPr>
          <p:cNvSpPr>
            <a:spLocks noGrp="1"/>
          </p:cNvSpPr>
          <p:nvPr/>
        </p:nvSpPr>
        <p:spPr>
          <a:xfrm>
            <a:off x="4314825" y="1247775"/>
            <a:ext cx="3524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75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2025 geographic mix</a:t>
            </a:r>
          </a:p>
        </p:txBody>
      </p:sp>
      <p:sp>
        <p:nvSpPr>
          <p:cNvPr id="18" name="S02 Regional chart scope">
            <a:extLst>
              <a:ext uri="{FF2B5EF4-FFF2-40B4-BE49-F238E27FC236}">
                <a16:creationId xmlns:a16="http://schemas.microsoft.com/office/drawing/2014/main" id="{D21316AD-576E-4F47-B4A8-3B379DE1C74C}"/>
              </a:ext>
            </a:extLst>
          </p:cNvPr>
          <p:cNvSpPr>
            <a:spLocks noGrp="1"/>
          </p:cNvSpPr>
          <p:nvPr/>
        </p:nvSpPr>
        <p:spPr>
          <a:xfrm>
            <a:off x="4314825" y="1552575"/>
            <a:ext cx="3533775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050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ALL MOTOR VEHICLES</a:t>
            </a:r>
          </a:p>
          <a:p>
            <a:pPr>
              <a:buNone/>
              <a:defRPr sz="1050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2025 total: 99.8m units</a:t>
            </a:r>
          </a:p>
        </p:txBody>
      </p:sp>
      <p:graphicFrame>
        <p:nvGraphicFramePr>
          <p:cNvPr id="51" name="S02 2025 regional vehicle sales chart"/>
          <p:cNvGraphicFramePr/>
          <p:nvPr/>
        </p:nvGraphicFramePr>
        <p:xfrm>
          <a:off x="4171950" y="1952625"/>
          <a:ext cx="3686175" cy="3009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S02 Regional sales interpretation">
            <a:extLst>
              <a:ext uri="{FF2B5EF4-FFF2-40B4-BE49-F238E27FC236}">
                <a16:creationId xmlns:a16="http://schemas.microsoft.com/office/drawing/2014/main" id="{96B9082E-39EC-411B-8802-43D85CFEE233}"/>
              </a:ext>
            </a:extLst>
          </p:cNvPr>
          <p:cNvSpPr>
            <a:spLocks noGrp="1"/>
          </p:cNvSpPr>
          <p:nvPr/>
        </p:nvSpPr>
        <p:spPr>
          <a:xfrm>
            <a:off x="4314825" y="5133975"/>
            <a:ext cx="3524250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2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Asia, Oceania and the Middle East</a:t>
            </a:r>
          </a:p>
          <a:p>
            <a:pPr>
              <a:buNone/>
              <a:defRPr sz="12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account for 55% of sales.</a:t>
            </a:r>
          </a:p>
        </p:txBody>
      </p:sp>
      <p:sp>
        <p:nvSpPr>
          <p:cNvPr id="21" name="S02 Powertrain chart heading">
            <a:extLst>
              <a:ext uri="{FF2B5EF4-FFF2-40B4-BE49-F238E27FC236}">
                <a16:creationId xmlns:a16="http://schemas.microsoft.com/office/drawing/2014/main" id="{C0919B8E-60D9-400F-87E7-B18E50548403}"/>
              </a:ext>
            </a:extLst>
          </p:cNvPr>
          <p:cNvSpPr>
            <a:spLocks noGrp="1"/>
          </p:cNvSpPr>
          <p:nvPr/>
        </p:nvSpPr>
        <p:spPr>
          <a:xfrm>
            <a:off x="8248650" y="1247775"/>
            <a:ext cx="34861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75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2025 vehicle type</a:t>
            </a:r>
          </a:p>
        </p:txBody>
      </p:sp>
      <p:sp>
        <p:nvSpPr>
          <p:cNvPr id="22" name="S02 Powertrain chart scope">
            <a:extLst>
              <a:ext uri="{FF2B5EF4-FFF2-40B4-BE49-F238E27FC236}">
                <a16:creationId xmlns:a16="http://schemas.microsoft.com/office/drawing/2014/main" id="{35301623-C7C6-45E3-8FC5-C87EE8BF870F}"/>
              </a:ext>
            </a:extLst>
          </p:cNvPr>
          <p:cNvSpPr>
            <a:spLocks noGrp="1"/>
          </p:cNvSpPr>
          <p:nvPr/>
        </p:nvSpPr>
        <p:spPr>
          <a:xfrm>
            <a:off x="8248650" y="1552575"/>
            <a:ext cx="34861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050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PASSENGER CARS</a:t>
            </a:r>
          </a:p>
          <a:p>
            <a:pPr>
              <a:buNone/>
              <a:defRPr sz="1050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Approximate 2025 powertrain mix</a:t>
            </a:r>
          </a:p>
        </p:txBody>
      </p:sp>
      <p:graphicFrame>
        <p:nvGraphicFramePr>
          <p:cNvPr id="55" name="S02 2025 passenger-car powertrain chart"/>
          <p:cNvGraphicFramePr/>
          <p:nvPr/>
        </p:nvGraphicFramePr>
        <p:xfrm>
          <a:off x="8086725" y="1952625"/>
          <a:ext cx="3705225" cy="3009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4" name="S02 Powertrain mix interpretation">
            <a:extLst>
              <a:ext uri="{FF2B5EF4-FFF2-40B4-BE49-F238E27FC236}">
                <a16:creationId xmlns:a16="http://schemas.microsoft.com/office/drawing/2014/main" id="{C0B7856C-EE57-4C83-8BC6-D882CA76BD70}"/>
              </a:ext>
            </a:extLst>
          </p:cNvPr>
          <p:cNvSpPr>
            <a:spLocks noGrp="1"/>
          </p:cNvSpPr>
          <p:nvPr/>
        </p:nvSpPr>
        <p:spPr>
          <a:xfrm>
            <a:off x="8248650" y="5133975"/>
            <a:ext cx="3486150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2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One in four new cars was plug-in.</a:t>
            </a:r>
          </a:p>
          <a:p>
            <a:pPr>
              <a:buNone/>
              <a:defRPr sz="12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Non-plug-in includes conventional hybrids.</a:t>
            </a:r>
          </a:p>
        </p:txBody>
      </p:sp>
      <p:sp>
        <p:nvSpPr>
          <p:cNvPr id="25" name="S02 Recommendation background">
            <a:extLst>
              <a:ext uri="{FF2B5EF4-FFF2-40B4-BE49-F238E27FC236}">
                <a16:creationId xmlns:a16="http://schemas.microsoft.com/office/drawing/2014/main" id="{5EF05E44-1307-45BC-ABC9-62A5DEE6ACAB}"/>
              </a:ext>
            </a:extLst>
          </p:cNvPr>
          <p:cNvSpPr>
            <a:spLocks noGrp="1"/>
          </p:cNvSpPr>
          <p:nvPr/>
        </p:nvSpPr>
        <p:spPr>
          <a:xfrm>
            <a:off x="438150" y="5734050"/>
            <a:ext cx="11296650" cy="447675"/>
          </a:xfrm>
          <a:prstGeom prst="rect">
            <a:avLst/>
          </a:prstGeom>
          <a:solidFill>
            <a:srgbClr val="E8F1F7"/>
          </a:solidFill>
          <a:ln w="7620">
            <a:solidFill>
              <a:srgbClr val="CEDAE4"/>
            </a:solidFill>
          </a:ln>
        </p:spPr>
      </p:sp>
      <p:sp>
        <p:nvSpPr>
          <p:cNvPr id="26" name="S02 Recommendation label background">
            <a:extLst>
              <a:ext uri="{FF2B5EF4-FFF2-40B4-BE49-F238E27FC236}">
                <a16:creationId xmlns:a16="http://schemas.microsoft.com/office/drawing/2014/main" id="{AAF40EA7-010E-4AD8-AED7-8771A2C70A8A}"/>
              </a:ext>
            </a:extLst>
          </p:cNvPr>
          <p:cNvSpPr>
            <a:spLocks noGrp="1"/>
          </p:cNvSpPr>
          <p:nvPr/>
        </p:nvSpPr>
        <p:spPr>
          <a:xfrm>
            <a:off x="438150" y="5734050"/>
            <a:ext cx="1266825" cy="447675"/>
          </a:xfrm>
          <a:prstGeom prst="rect">
            <a:avLst/>
          </a:prstGeom>
          <a:solidFill>
            <a:srgbClr val="103D67"/>
          </a:solidFill>
          <a:ln w="0">
            <a:noFill/>
          </a:ln>
        </p:spPr>
      </p:sp>
      <p:sp>
        <p:nvSpPr>
          <p:cNvPr id="27" name="S02 Market insight label">
            <a:extLst>
              <a:ext uri="{FF2B5EF4-FFF2-40B4-BE49-F238E27FC236}">
                <a16:creationId xmlns:a16="http://schemas.microsoft.com/office/drawing/2014/main" id="{6E8FB311-98E3-4600-9F1D-285BFD145460}"/>
              </a:ext>
            </a:extLst>
          </p:cNvPr>
          <p:cNvSpPr>
            <a:spLocks noGrp="1"/>
          </p:cNvSpPr>
          <p:nvPr/>
        </p:nvSpPr>
        <p:spPr>
          <a:xfrm>
            <a:off x="542925" y="5857875"/>
            <a:ext cx="10572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Insight</a:t>
            </a:r>
          </a:p>
        </p:txBody>
      </p:sp>
      <p:sp>
        <p:nvSpPr>
          <p:cNvPr id="28" name="S02 Market scope comparison warning">
            <a:extLst>
              <a:ext uri="{FF2B5EF4-FFF2-40B4-BE49-F238E27FC236}">
                <a16:creationId xmlns:a16="http://schemas.microsoft.com/office/drawing/2014/main" id="{CAF38330-E9CE-4C7D-9496-9E2F6B69DDFE}"/>
              </a:ext>
            </a:extLst>
          </p:cNvPr>
          <p:cNvSpPr>
            <a:spLocks noGrp="1"/>
          </p:cNvSpPr>
          <p:nvPr/>
        </p:nvSpPr>
        <p:spPr>
          <a:xfrm>
            <a:off x="1838325" y="5819775"/>
            <a:ext cx="973455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20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Different vehicle definitions apply to each chart. Compare shares within each pie. The totals are not directly comparable.</a:t>
            </a:r>
          </a:p>
        </p:txBody>
      </p:sp>
    </p:spTree>
    <p:extLst>
      <p:ext uri="{BB962C8B-B14F-4D97-AF65-F5344CB8AC3E}">
        <p14:creationId xmlns:p14="http://schemas.microsoft.com/office/powerpoint/2010/main" val="39405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03 Slide title">
            <a:extLst>
              <a:ext uri="{FF2B5EF4-FFF2-40B4-BE49-F238E27FC236}">
                <a16:creationId xmlns:a16="http://schemas.microsoft.com/office/drawing/2014/main" id="{BEFF8891-7803-415A-A376-53CE9073814C}"/>
              </a:ext>
            </a:extLst>
          </p:cNvPr>
          <p:cNvSpPr>
            <a:spLocks noGrp="1"/>
          </p:cNvSpPr>
          <p:nvPr/>
        </p:nvSpPr>
        <p:spPr>
          <a:xfrm>
            <a:off x="438150" y="285750"/>
            <a:ext cx="112966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950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Software-Defined Vehicles Need a Repeatable Release Process</a:t>
            </a:r>
          </a:p>
        </p:txBody>
      </p:sp>
      <p:sp>
        <p:nvSpPr>
          <p:cNvPr id="2" name="S03 Slide strapline">
            <a:extLst>
              <a:ext uri="{FF2B5EF4-FFF2-40B4-BE49-F238E27FC236}">
                <a16:creationId xmlns:a16="http://schemas.microsoft.com/office/drawing/2014/main" id="{3EA95664-21A8-483F-8D49-C9F05CF58A85}"/>
              </a:ext>
            </a:extLst>
          </p:cNvPr>
          <p:cNvSpPr>
            <a:spLocks noGrp="1"/>
          </p:cNvSpPr>
          <p:nvPr/>
        </p:nvSpPr>
        <p:spPr>
          <a:xfrm>
            <a:off x="438150" y="695325"/>
            <a:ext cx="112966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20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Trend 1. Central and zonal computing move more vehicle functions into an updateable software layer.</a:t>
            </a:r>
          </a:p>
        </p:txBody>
      </p:sp>
      <p:sp>
        <p:nvSpPr>
          <p:cNvPr id="3" name="S03 Header divider">
            <a:extLst>
              <a:ext uri="{FF2B5EF4-FFF2-40B4-BE49-F238E27FC236}">
                <a16:creationId xmlns:a16="http://schemas.microsoft.com/office/drawing/2014/main" id="{273DDAB9-42D4-47AA-A478-1C98CF9482DE}"/>
              </a:ext>
            </a:extLst>
          </p:cNvPr>
          <p:cNvSpPr>
            <a:spLocks noGrp="1"/>
          </p:cNvSpPr>
          <p:nvPr/>
        </p:nvSpPr>
        <p:spPr>
          <a:xfrm>
            <a:off x="438150" y="1028700"/>
            <a:ext cx="11296650" cy="9525"/>
          </a:xfrm>
          <a:prstGeom prst="rect">
            <a:avLst/>
          </a:prstGeom>
          <a:solidFill>
            <a:srgbClr val="CEDAE4"/>
          </a:solidFill>
          <a:ln w="0">
            <a:noFill/>
          </a:ln>
        </p:spPr>
      </p:sp>
      <p:sp>
        <p:nvSpPr>
          <p:cNvPr id="4" name="S03 Source names footer">
            <a:extLst>
              <a:ext uri="{FF2B5EF4-FFF2-40B4-BE49-F238E27FC236}">
                <a16:creationId xmlns:a16="http://schemas.microsoft.com/office/drawing/2014/main" id="{FE0CC4CB-2D77-4E88-9F78-5187C55DC9D1}"/>
              </a:ext>
            </a:extLst>
          </p:cNvPr>
          <p:cNvSpPr>
            <a:spLocks noGrp="1"/>
          </p:cNvSpPr>
          <p:nvPr/>
        </p:nvSpPr>
        <p:spPr>
          <a:xfrm>
            <a:off x="438150" y="6286500"/>
            <a:ext cx="1119187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Sources: Volkswagen Group; BMW Group</a:t>
            </a:r>
          </a:p>
        </p:txBody>
      </p:sp>
      <p:sp>
        <p:nvSpPr>
          <p:cNvPr id="5" name="S03 Footer divider">
            <a:extLst>
              <a:ext uri="{FF2B5EF4-FFF2-40B4-BE49-F238E27FC236}">
                <a16:creationId xmlns:a16="http://schemas.microsoft.com/office/drawing/2014/main" id="{A4A4EF88-5E71-40D2-BBBF-81745F75A628}"/>
              </a:ext>
            </a:extLst>
          </p:cNvPr>
          <p:cNvSpPr>
            <a:spLocks noGrp="1"/>
          </p:cNvSpPr>
          <p:nvPr/>
        </p:nvSpPr>
        <p:spPr>
          <a:xfrm>
            <a:off x="438150" y="6477000"/>
            <a:ext cx="11296650" cy="9525"/>
          </a:xfrm>
          <a:prstGeom prst="rect">
            <a:avLst/>
          </a:prstGeom>
          <a:solidFill>
            <a:srgbClr val="CEDAE4"/>
          </a:solidFill>
          <a:ln w="0">
            <a:noFill/>
          </a:ln>
        </p:spPr>
      </p:sp>
      <p:sp>
        <p:nvSpPr>
          <p:cNvPr id="6" name="S03 Deck footer">
            <a:extLst>
              <a:ext uri="{FF2B5EF4-FFF2-40B4-BE49-F238E27FC236}">
                <a16:creationId xmlns:a16="http://schemas.microsoft.com/office/drawing/2014/main" id="{D8B49C0B-F407-4A92-B846-A8039495AFD7}"/>
              </a:ext>
            </a:extLst>
          </p:cNvPr>
          <p:cNvSpPr>
            <a:spLocks noGrp="1"/>
          </p:cNvSpPr>
          <p:nvPr/>
        </p:nvSpPr>
        <p:spPr>
          <a:xfrm>
            <a:off x="438150" y="6581775"/>
            <a:ext cx="9715500" cy="152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Case Study  |  State of Technology in Automotive</a:t>
            </a:r>
          </a:p>
        </p:txBody>
      </p:sp>
      <p:sp>
        <p:nvSpPr>
          <p:cNvPr id="7" name="S03 Page number">
            <a:extLst>
              <a:ext uri="{FF2B5EF4-FFF2-40B4-BE49-F238E27FC236}">
                <a16:creationId xmlns:a16="http://schemas.microsoft.com/office/drawing/2014/main" id="{9429A5C6-1286-4903-AE36-84CF99A4BF00}"/>
              </a:ext>
            </a:extLst>
          </p:cNvPr>
          <p:cNvSpPr>
            <a:spLocks noGrp="1"/>
          </p:cNvSpPr>
          <p:nvPr/>
        </p:nvSpPr>
        <p:spPr>
          <a:xfrm>
            <a:off x="11391900" y="6581775"/>
            <a:ext cx="342900" cy="152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8" name="S03 SDV customer problem heading">
            <a:extLst>
              <a:ext uri="{FF2B5EF4-FFF2-40B4-BE49-F238E27FC236}">
                <a16:creationId xmlns:a16="http://schemas.microsoft.com/office/drawing/2014/main" id="{FDD5F045-4753-4A17-AB46-C4D9EF048CF2}"/>
              </a:ext>
            </a:extLst>
          </p:cNvPr>
          <p:cNvSpPr>
            <a:spLocks noGrp="1"/>
          </p:cNvSpPr>
          <p:nvPr/>
        </p:nvSpPr>
        <p:spPr>
          <a:xfrm>
            <a:off x="438150" y="1333500"/>
            <a:ext cx="571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725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What changes for the OEM</a:t>
            </a:r>
          </a:p>
        </p:txBody>
      </p:sp>
      <p:sp>
        <p:nvSpPr>
          <p:cNvPr id="9" name="S03 SDV customer problem">
            <a:extLst>
              <a:ext uri="{FF2B5EF4-FFF2-40B4-BE49-F238E27FC236}">
                <a16:creationId xmlns:a16="http://schemas.microsoft.com/office/drawing/2014/main" id="{601EC5C0-7D3E-4982-B3EA-0116F15BA0D5}"/>
              </a:ext>
            </a:extLst>
          </p:cNvPr>
          <p:cNvSpPr>
            <a:spLocks noGrp="1"/>
          </p:cNvSpPr>
          <p:nvPr/>
        </p:nvSpPr>
        <p:spPr>
          <a:xfrm>
            <a:off x="438150" y="1790700"/>
            <a:ext cx="5715000" cy="1038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Software updates continue after sale. A shared platform must support brand differences while keeping releases safe and reliable.</a:t>
            </a:r>
          </a:p>
        </p:txBody>
      </p:sp>
      <p:sp>
        <p:nvSpPr>
          <p:cNvPr id="10" name="S03 SDV service scope panel">
            <a:extLst>
              <a:ext uri="{FF2B5EF4-FFF2-40B4-BE49-F238E27FC236}">
                <a16:creationId xmlns:a16="http://schemas.microsoft.com/office/drawing/2014/main" id="{40A1EDE2-F562-48F5-A079-3F48CF33BFCB}"/>
              </a:ext>
            </a:extLst>
          </p:cNvPr>
          <p:cNvSpPr>
            <a:spLocks noGrp="1"/>
          </p:cNvSpPr>
          <p:nvPr/>
        </p:nvSpPr>
        <p:spPr>
          <a:xfrm>
            <a:off x="438150" y="3209925"/>
            <a:ext cx="5676900" cy="1933575"/>
          </a:xfrm>
          <a:prstGeom prst="rect">
            <a:avLst/>
          </a:prstGeom>
          <a:solidFill>
            <a:srgbClr val="F3F6F8"/>
          </a:solidFill>
          <a:ln w="7620">
            <a:solidFill>
              <a:srgbClr val="CEDAE4"/>
            </a:solidFill>
          </a:ln>
        </p:spPr>
      </p:sp>
      <p:sp>
        <p:nvSpPr>
          <p:cNvPr id="11" name="S03 SDV scope heading background">
            <a:extLst>
              <a:ext uri="{FF2B5EF4-FFF2-40B4-BE49-F238E27FC236}">
                <a16:creationId xmlns:a16="http://schemas.microsoft.com/office/drawing/2014/main" id="{5B3F51D9-E8E7-4F81-B805-E60314494435}"/>
              </a:ext>
            </a:extLst>
          </p:cNvPr>
          <p:cNvSpPr>
            <a:spLocks noGrp="1"/>
          </p:cNvSpPr>
          <p:nvPr/>
        </p:nvSpPr>
        <p:spPr>
          <a:xfrm>
            <a:off x="619125" y="3409950"/>
            <a:ext cx="2028825" cy="257175"/>
          </a:xfrm>
          <a:prstGeom prst="rect">
            <a:avLst/>
          </a:prstGeom>
          <a:solidFill>
            <a:srgbClr val="103D67"/>
          </a:solidFill>
          <a:ln w="0">
            <a:noFill/>
          </a:ln>
        </p:spPr>
      </p:sp>
      <p:sp>
        <p:nvSpPr>
          <p:cNvPr id="12" name="S03 SDV service scope heading">
            <a:extLst>
              <a:ext uri="{FF2B5EF4-FFF2-40B4-BE49-F238E27FC236}">
                <a16:creationId xmlns:a16="http://schemas.microsoft.com/office/drawing/2014/main" id="{48C25798-5CD5-4A1C-BA5B-BC3E4D9A7834}"/>
              </a:ext>
            </a:extLst>
          </p:cNvPr>
          <p:cNvSpPr>
            <a:spLocks noGrp="1"/>
          </p:cNvSpPr>
          <p:nvPr/>
        </p:nvSpPr>
        <p:spPr>
          <a:xfrm>
            <a:off x="704850" y="3457575"/>
            <a:ext cx="19050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Managed release scope</a:t>
            </a:r>
          </a:p>
        </p:txBody>
      </p:sp>
      <p:sp>
        <p:nvSpPr>
          <p:cNvPr id="13" name="S03 SDV service components">
            <a:extLst>
              <a:ext uri="{FF2B5EF4-FFF2-40B4-BE49-F238E27FC236}">
                <a16:creationId xmlns:a16="http://schemas.microsoft.com/office/drawing/2014/main" id="{04A2D81D-2115-46EE-87E5-5B673E39FE8F}"/>
              </a:ext>
            </a:extLst>
          </p:cNvPr>
          <p:cNvSpPr>
            <a:spLocks noGrp="1"/>
          </p:cNvSpPr>
          <p:nvPr/>
        </p:nvSpPr>
        <p:spPr>
          <a:xfrm>
            <a:off x="628650" y="3819525"/>
            <a:ext cx="5267325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6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Integration and regression tests, over-the-air (OTA) update and rollback validation, then release monitoring.</a:t>
            </a:r>
          </a:p>
        </p:txBody>
      </p:sp>
      <p:pic>
        <p:nvPicPr>
          <p:cNvPr id="38" name="S03 Photo RV Tech winter testing"/>
          <p:cNvPicPr>
            <a:picLocks noChangeAspect="1"/>
          </p:cNvPicPr>
          <p:nvPr/>
        </p:nvPicPr>
        <p:blipFill>
          <a:blip r:embed="rId3"/>
          <a:srcRect t="7804" b="7804"/>
          <a:stretch>
            <a:fillRect/>
          </a:stretch>
        </p:blipFill>
        <p:spPr>
          <a:xfrm>
            <a:off x="6638925" y="1304925"/>
            <a:ext cx="5095875" cy="2867025"/>
          </a:xfrm>
          <a:prstGeom prst="rect">
            <a:avLst/>
          </a:prstGeom>
        </p:spPr>
      </p:pic>
      <p:sp>
        <p:nvSpPr>
          <p:cNvPr id="15" name="S03 RV Tech evidence heading">
            <a:extLst>
              <a:ext uri="{FF2B5EF4-FFF2-40B4-BE49-F238E27FC236}">
                <a16:creationId xmlns:a16="http://schemas.microsoft.com/office/drawing/2014/main" id="{54872604-A22E-4094-8139-51E93FF3026A}"/>
              </a:ext>
            </a:extLst>
          </p:cNvPr>
          <p:cNvSpPr>
            <a:spLocks noGrp="1"/>
          </p:cNvSpPr>
          <p:nvPr/>
        </p:nvSpPr>
        <p:spPr>
          <a:xfrm>
            <a:off x="6638925" y="4333875"/>
            <a:ext cx="5095875" cy="276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725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Volkswagen / Rivian JV</a:t>
            </a:r>
          </a:p>
        </p:txBody>
      </p:sp>
      <p:sp>
        <p:nvSpPr>
          <p:cNvPr id="16" name="S03 RV Tech winter-test evidence">
            <a:extLst>
              <a:ext uri="{FF2B5EF4-FFF2-40B4-BE49-F238E27FC236}">
                <a16:creationId xmlns:a16="http://schemas.microsoft.com/office/drawing/2014/main" id="{DF846D57-A944-4403-8063-F5E9F7481AAD}"/>
              </a:ext>
            </a:extLst>
          </p:cNvPr>
          <p:cNvSpPr>
            <a:spLocks noGrp="1"/>
          </p:cNvSpPr>
          <p:nvPr/>
        </p:nvSpPr>
        <p:spPr>
          <a:xfrm>
            <a:off x="6638925" y="4714875"/>
            <a:ext cx="5095875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RV Tech completed winter testing of its production-intent zonal architecture in March 2026, including OTA functionality.</a:t>
            </a:r>
          </a:p>
        </p:txBody>
      </p:sp>
      <p:sp>
        <p:nvSpPr>
          <p:cNvPr id="17" name="S03 RV Tech rollout qualification">
            <a:extLst>
              <a:ext uri="{FF2B5EF4-FFF2-40B4-BE49-F238E27FC236}">
                <a16:creationId xmlns:a16="http://schemas.microsoft.com/office/drawing/2014/main" id="{38C25D24-593B-4D5D-9DF4-ADE9FCE610BB}"/>
              </a:ext>
            </a:extLst>
          </p:cNvPr>
          <p:cNvSpPr>
            <a:spLocks noGrp="1"/>
          </p:cNvSpPr>
          <p:nvPr/>
        </p:nvSpPr>
        <p:spPr>
          <a:xfrm>
            <a:off x="6638925" y="5476875"/>
            <a:ext cx="5095875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97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Development milestone, ahead of customer rollout</a:t>
            </a:r>
          </a:p>
        </p:txBody>
      </p:sp>
      <p:sp>
        <p:nvSpPr>
          <p:cNvPr id="18" name="S03 Recommendation background">
            <a:extLst>
              <a:ext uri="{FF2B5EF4-FFF2-40B4-BE49-F238E27FC236}">
                <a16:creationId xmlns:a16="http://schemas.microsoft.com/office/drawing/2014/main" id="{0143E84C-B9B3-4853-AEBE-EE74622126C7}"/>
              </a:ext>
            </a:extLst>
          </p:cNvPr>
          <p:cNvSpPr>
            <a:spLocks noGrp="1"/>
          </p:cNvSpPr>
          <p:nvPr/>
        </p:nvSpPr>
        <p:spPr>
          <a:xfrm>
            <a:off x="438150" y="5676900"/>
            <a:ext cx="11296650" cy="533400"/>
          </a:xfrm>
          <a:prstGeom prst="rect">
            <a:avLst/>
          </a:prstGeom>
          <a:solidFill>
            <a:srgbClr val="E8F1F7"/>
          </a:solidFill>
          <a:ln w="7620">
            <a:solidFill>
              <a:srgbClr val="CEDAE4"/>
            </a:solidFill>
          </a:ln>
        </p:spPr>
      </p:sp>
      <p:sp>
        <p:nvSpPr>
          <p:cNvPr id="19" name="S03 Recommendation label background">
            <a:extLst>
              <a:ext uri="{FF2B5EF4-FFF2-40B4-BE49-F238E27FC236}">
                <a16:creationId xmlns:a16="http://schemas.microsoft.com/office/drawing/2014/main" id="{9B9D27B2-835A-4DCF-B5E6-1DEF6EE5237B}"/>
              </a:ext>
            </a:extLst>
          </p:cNvPr>
          <p:cNvSpPr>
            <a:spLocks noGrp="1"/>
          </p:cNvSpPr>
          <p:nvPr/>
        </p:nvSpPr>
        <p:spPr>
          <a:xfrm>
            <a:off x="438150" y="5676900"/>
            <a:ext cx="1266825" cy="533400"/>
          </a:xfrm>
          <a:prstGeom prst="rect">
            <a:avLst/>
          </a:prstGeom>
          <a:solidFill>
            <a:srgbClr val="103D67"/>
          </a:solidFill>
          <a:ln w="0">
            <a:noFill/>
          </a:ln>
        </p:spPr>
      </p:sp>
      <p:sp>
        <p:nvSpPr>
          <p:cNvPr id="20" name="S03 Recommendation label">
            <a:extLst>
              <a:ext uri="{FF2B5EF4-FFF2-40B4-BE49-F238E27FC236}">
                <a16:creationId xmlns:a16="http://schemas.microsoft.com/office/drawing/2014/main" id="{59FDF1EB-A0D8-4B89-89EE-3742B74A4619}"/>
              </a:ext>
            </a:extLst>
          </p:cNvPr>
          <p:cNvSpPr>
            <a:spLocks noGrp="1"/>
          </p:cNvSpPr>
          <p:nvPr/>
        </p:nvSpPr>
        <p:spPr>
          <a:xfrm>
            <a:off x="542925" y="5781675"/>
            <a:ext cx="10572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Proposed service</a:t>
            </a:r>
          </a:p>
        </p:txBody>
      </p:sp>
      <p:sp>
        <p:nvSpPr>
          <p:cNvPr id="21" name="S03 Recommendation and success measures">
            <a:extLst>
              <a:ext uri="{FF2B5EF4-FFF2-40B4-BE49-F238E27FC236}">
                <a16:creationId xmlns:a16="http://schemas.microsoft.com/office/drawing/2014/main" id="{F7767F12-921E-4309-A5C3-F72064219A6F}"/>
              </a:ext>
            </a:extLst>
          </p:cNvPr>
          <p:cNvSpPr>
            <a:spLocks noGrp="1"/>
          </p:cNvSpPr>
          <p:nvPr/>
        </p:nvSpPr>
        <p:spPr>
          <a:xfrm>
            <a:off x="1838325" y="5743575"/>
            <a:ext cx="97345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20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Managed vehicle-release service: reduce integration and update failures. Track escaped defects and OTA completion against an agreed baseline.</a:t>
            </a:r>
          </a:p>
        </p:txBody>
      </p:sp>
      <p:sp>
        <p:nvSpPr>
          <p:cNvPr id="24" name="S03 OEM test access constraint">
            <a:extLst>
              <a:ext uri="{FF2B5EF4-FFF2-40B4-BE49-F238E27FC236}">
                <a16:creationId xmlns:a16="http://schemas.microsoft.com/office/drawing/2014/main" id="{04086B3E-ED81-435A-8A7E-454893B2CE7D}"/>
              </a:ext>
            </a:extLst>
          </p:cNvPr>
          <p:cNvSpPr>
            <a:spLocks noGrp="1"/>
          </p:cNvSpPr>
          <p:nvPr/>
        </p:nvSpPr>
        <p:spPr>
          <a:xfrm>
            <a:off x="438150" y="5238750"/>
            <a:ext cx="5715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27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Delivery requires access to OEM test environments and release telemetry.</a:t>
            </a:r>
          </a:p>
        </p:txBody>
      </p:sp>
    </p:spTree>
    <p:extLst>
      <p:ext uri="{BB962C8B-B14F-4D97-AF65-F5344CB8AC3E}">
        <p14:creationId xmlns:p14="http://schemas.microsoft.com/office/powerpoint/2010/main" val="362709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04 Slide title">
            <a:extLst>
              <a:ext uri="{FF2B5EF4-FFF2-40B4-BE49-F238E27FC236}">
                <a16:creationId xmlns:a16="http://schemas.microsoft.com/office/drawing/2014/main" id="{37AC39D4-E5F5-434F-BC60-1B393D50AE3D}"/>
              </a:ext>
            </a:extLst>
          </p:cNvPr>
          <p:cNvSpPr>
            <a:spLocks noGrp="1"/>
          </p:cNvSpPr>
          <p:nvPr/>
        </p:nvSpPr>
        <p:spPr>
          <a:xfrm>
            <a:off x="438150" y="285750"/>
            <a:ext cx="112966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950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EV Adoption Makes Regional Economics More Important</a:t>
            </a:r>
          </a:p>
        </p:txBody>
      </p:sp>
      <p:sp>
        <p:nvSpPr>
          <p:cNvPr id="2" name="S04 Slide strapline">
            <a:extLst>
              <a:ext uri="{FF2B5EF4-FFF2-40B4-BE49-F238E27FC236}">
                <a16:creationId xmlns:a16="http://schemas.microsoft.com/office/drawing/2014/main" id="{F5C9F34C-2314-4EFA-9B43-19CCED71A7AF}"/>
              </a:ext>
            </a:extLst>
          </p:cNvPr>
          <p:cNvSpPr>
            <a:spLocks noGrp="1"/>
          </p:cNvSpPr>
          <p:nvPr/>
        </p:nvSpPr>
        <p:spPr>
          <a:xfrm>
            <a:off x="438150" y="695325"/>
            <a:ext cx="112966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20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Trend 2. Regional EV adoption changes the scale and coverage of the proposed diagnostics service.</a:t>
            </a:r>
          </a:p>
        </p:txBody>
      </p:sp>
      <p:sp>
        <p:nvSpPr>
          <p:cNvPr id="3" name="S04 Header divider">
            <a:extLst>
              <a:ext uri="{FF2B5EF4-FFF2-40B4-BE49-F238E27FC236}">
                <a16:creationId xmlns:a16="http://schemas.microsoft.com/office/drawing/2014/main" id="{182D43A3-590B-465F-B7BE-4FBFF01A227F}"/>
              </a:ext>
            </a:extLst>
          </p:cNvPr>
          <p:cNvSpPr>
            <a:spLocks noGrp="1"/>
          </p:cNvSpPr>
          <p:nvPr/>
        </p:nvSpPr>
        <p:spPr>
          <a:xfrm>
            <a:off x="438150" y="1028700"/>
            <a:ext cx="11296650" cy="9525"/>
          </a:xfrm>
          <a:prstGeom prst="rect">
            <a:avLst/>
          </a:prstGeom>
          <a:solidFill>
            <a:srgbClr val="CEDAE4"/>
          </a:solidFill>
          <a:ln w="0">
            <a:noFill/>
          </a:ln>
        </p:spPr>
      </p:sp>
      <p:sp>
        <p:nvSpPr>
          <p:cNvPr id="4" name="S04 Source names footer">
            <a:extLst>
              <a:ext uri="{FF2B5EF4-FFF2-40B4-BE49-F238E27FC236}">
                <a16:creationId xmlns:a16="http://schemas.microsoft.com/office/drawing/2014/main" id="{623E2AFF-7895-4F55-A832-7331301352AC}"/>
              </a:ext>
            </a:extLst>
          </p:cNvPr>
          <p:cNvSpPr>
            <a:spLocks noGrp="1"/>
          </p:cNvSpPr>
          <p:nvPr/>
        </p:nvSpPr>
        <p:spPr>
          <a:xfrm>
            <a:off x="438150" y="6286500"/>
            <a:ext cx="1119187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Sources: IEA; BYD</a:t>
            </a:r>
          </a:p>
        </p:txBody>
      </p:sp>
      <p:sp>
        <p:nvSpPr>
          <p:cNvPr id="5" name="S04 Footer divider">
            <a:extLst>
              <a:ext uri="{FF2B5EF4-FFF2-40B4-BE49-F238E27FC236}">
                <a16:creationId xmlns:a16="http://schemas.microsoft.com/office/drawing/2014/main" id="{C2E9C93C-CAE6-4F00-A059-82F57B758194}"/>
              </a:ext>
            </a:extLst>
          </p:cNvPr>
          <p:cNvSpPr>
            <a:spLocks noGrp="1"/>
          </p:cNvSpPr>
          <p:nvPr/>
        </p:nvSpPr>
        <p:spPr>
          <a:xfrm>
            <a:off x="438150" y="6477000"/>
            <a:ext cx="11296650" cy="9525"/>
          </a:xfrm>
          <a:prstGeom prst="rect">
            <a:avLst/>
          </a:prstGeom>
          <a:solidFill>
            <a:srgbClr val="CEDAE4"/>
          </a:solidFill>
          <a:ln w="0">
            <a:noFill/>
          </a:ln>
        </p:spPr>
      </p:sp>
      <p:sp>
        <p:nvSpPr>
          <p:cNvPr id="6" name="S04 Deck footer">
            <a:extLst>
              <a:ext uri="{FF2B5EF4-FFF2-40B4-BE49-F238E27FC236}">
                <a16:creationId xmlns:a16="http://schemas.microsoft.com/office/drawing/2014/main" id="{50C1CC0D-6C74-48F5-9571-F0ACC7007A9E}"/>
              </a:ext>
            </a:extLst>
          </p:cNvPr>
          <p:cNvSpPr>
            <a:spLocks noGrp="1"/>
          </p:cNvSpPr>
          <p:nvPr/>
        </p:nvSpPr>
        <p:spPr>
          <a:xfrm>
            <a:off x="438150" y="6581775"/>
            <a:ext cx="9715500" cy="152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Case Study  |  State of Technology in Automotive</a:t>
            </a:r>
          </a:p>
        </p:txBody>
      </p:sp>
      <p:sp>
        <p:nvSpPr>
          <p:cNvPr id="7" name="S04 Page number">
            <a:extLst>
              <a:ext uri="{FF2B5EF4-FFF2-40B4-BE49-F238E27FC236}">
                <a16:creationId xmlns:a16="http://schemas.microsoft.com/office/drawing/2014/main" id="{C30D8AF2-7D90-4CD0-8E64-5DA3CE0D25D5}"/>
              </a:ext>
            </a:extLst>
          </p:cNvPr>
          <p:cNvSpPr>
            <a:spLocks noGrp="1"/>
          </p:cNvSpPr>
          <p:nvPr/>
        </p:nvSpPr>
        <p:spPr>
          <a:xfrm>
            <a:off x="11391900" y="6581775"/>
            <a:ext cx="342900" cy="152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8" name="S04 Global EV share panel">
            <a:extLst>
              <a:ext uri="{FF2B5EF4-FFF2-40B4-BE49-F238E27FC236}">
                <a16:creationId xmlns:a16="http://schemas.microsoft.com/office/drawing/2014/main" id="{2AAE9111-774B-43AA-8F47-DBE7875AF6F8}"/>
              </a:ext>
            </a:extLst>
          </p:cNvPr>
          <p:cNvSpPr>
            <a:spLocks noGrp="1"/>
          </p:cNvSpPr>
          <p:nvPr/>
        </p:nvSpPr>
        <p:spPr>
          <a:xfrm>
            <a:off x="438150" y="1333500"/>
            <a:ext cx="2686050" cy="1666875"/>
          </a:xfrm>
          <a:prstGeom prst="rect">
            <a:avLst/>
          </a:prstGeom>
          <a:solidFill>
            <a:srgbClr val="F3F6F8"/>
          </a:solidFill>
          <a:ln w="7620">
            <a:solidFill>
              <a:srgbClr val="CEDAE4"/>
            </a:solidFill>
          </a:ln>
        </p:spPr>
      </p:sp>
      <p:sp>
        <p:nvSpPr>
          <p:cNvPr id="9" name="S04 LFP share panel">
            <a:extLst>
              <a:ext uri="{FF2B5EF4-FFF2-40B4-BE49-F238E27FC236}">
                <a16:creationId xmlns:a16="http://schemas.microsoft.com/office/drawing/2014/main" id="{CF181A7E-E683-4A3F-AFAE-79AD3B527B56}"/>
              </a:ext>
            </a:extLst>
          </p:cNvPr>
          <p:cNvSpPr>
            <a:spLocks noGrp="1"/>
          </p:cNvSpPr>
          <p:nvPr/>
        </p:nvSpPr>
        <p:spPr>
          <a:xfrm>
            <a:off x="3295650" y="1333500"/>
            <a:ext cx="2867025" cy="1666875"/>
          </a:xfrm>
          <a:prstGeom prst="rect">
            <a:avLst/>
          </a:prstGeom>
          <a:solidFill>
            <a:srgbClr val="F3F6F8"/>
          </a:solidFill>
          <a:ln w="7620">
            <a:solidFill>
              <a:srgbClr val="CEDAE4"/>
            </a:solidFill>
          </a:ln>
        </p:spPr>
      </p:sp>
      <p:sp>
        <p:nvSpPr>
          <p:cNvPr id="10" name="S04 Global electric-car share metric">
            <a:extLst>
              <a:ext uri="{FF2B5EF4-FFF2-40B4-BE49-F238E27FC236}">
                <a16:creationId xmlns:a16="http://schemas.microsoft.com/office/drawing/2014/main" id="{3FBAEAF7-097B-431D-94A9-988AD826DC85}"/>
              </a:ext>
            </a:extLst>
          </p:cNvPr>
          <p:cNvSpPr>
            <a:spLocks noGrp="1"/>
          </p:cNvSpPr>
          <p:nvPr/>
        </p:nvSpPr>
        <p:spPr>
          <a:xfrm>
            <a:off x="628650" y="1438275"/>
            <a:ext cx="23622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675" b="1">
                <a:solidFill>
                  <a:srgbClr val="24658F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24658F"/>
                </a:solidFill>
                <a:latin typeface="Arial"/>
                <a:ea typeface="Arial"/>
                <a:cs typeface="Arial"/>
              </a:rPr>
              <a:t>25%</a:t>
            </a:r>
          </a:p>
        </p:txBody>
      </p:sp>
      <p:sp>
        <p:nvSpPr>
          <p:cNvPr id="11" name="S04 Electric-car share definition">
            <a:extLst>
              <a:ext uri="{FF2B5EF4-FFF2-40B4-BE49-F238E27FC236}">
                <a16:creationId xmlns:a16="http://schemas.microsoft.com/office/drawing/2014/main" id="{F123C9C4-3C5E-4E2F-8908-8893484FFC95}"/>
              </a:ext>
            </a:extLst>
          </p:cNvPr>
          <p:cNvSpPr>
            <a:spLocks noGrp="1"/>
          </p:cNvSpPr>
          <p:nvPr/>
        </p:nvSpPr>
        <p:spPr>
          <a:xfrm>
            <a:off x="628650" y="2085975"/>
            <a:ext cx="232410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of global new-car sales</a:t>
            </a:r>
          </a:p>
          <a:p>
            <a:pPr>
              <a:buNone/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were electric in 2025</a:t>
            </a:r>
          </a:p>
        </p:txBody>
      </p:sp>
      <p:sp>
        <p:nvSpPr>
          <p:cNvPr id="12" name="S04 Electric-car powertrain scope">
            <a:extLst>
              <a:ext uri="{FF2B5EF4-FFF2-40B4-BE49-F238E27FC236}">
                <a16:creationId xmlns:a16="http://schemas.microsoft.com/office/drawing/2014/main" id="{E2AB82D5-69EE-4414-B579-A7EF2874DD56}"/>
              </a:ext>
            </a:extLst>
          </p:cNvPr>
          <p:cNvSpPr>
            <a:spLocks noGrp="1"/>
          </p:cNvSpPr>
          <p:nvPr/>
        </p:nvSpPr>
        <p:spPr>
          <a:xfrm>
            <a:off x="628650" y="2724150"/>
            <a:ext cx="23241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97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BEV + PHEV</a:t>
            </a:r>
          </a:p>
        </p:txBody>
      </p:sp>
      <p:sp>
        <p:nvSpPr>
          <p:cNvPr id="13" name="S04 LFP battery-capacity share metric">
            <a:extLst>
              <a:ext uri="{FF2B5EF4-FFF2-40B4-BE49-F238E27FC236}">
                <a16:creationId xmlns:a16="http://schemas.microsoft.com/office/drawing/2014/main" id="{1DD26913-79EC-4390-A99F-F694E8DF2145}"/>
              </a:ext>
            </a:extLst>
          </p:cNvPr>
          <p:cNvSpPr>
            <a:spLocks noGrp="1"/>
          </p:cNvSpPr>
          <p:nvPr/>
        </p:nvSpPr>
        <p:spPr>
          <a:xfrm>
            <a:off x="3486150" y="1438275"/>
            <a:ext cx="248602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675" b="1">
                <a:solidFill>
                  <a:srgbClr val="289D91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289D91"/>
                </a:solidFill>
                <a:latin typeface="Arial"/>
                <a:ea typeface="Arial"/>
                <a:cs typeface="Arial"/>
              </a:rPr>
              <a:t>&gt;55%</a:t>
            </a:r>
          </a:p>
        </p:txBody>
      </p:sp>
      <p:sp>
        <p:nvSpPr>
          <p:cNvPr id="14" name="S04 LFP share definition">
            <a:extLst>
              <a:ext uri="{FF2B5EF4-FFF2-40B4-BE49-F238E27FC236}">
                <a16:creationId xmlns:a16="http://schemas.microsoft.com/office/drawing/2014/main" id="{00741C17-725C-4B94-BD08-FE4B333B85AA}"/>
              </a:ext>
            </a:extLst>
          </p:cNvPr>
          <p:cNvSpPr>
            <a:spLocks noGrp="1"/>
          </p:cNvSpPr>
          <p:nvPr/>
        </p:nvSpPr>
        <p:spPr>
          <a:xfrm>
            <a:off x="3486150" y="2085975"/>
            <a:ext cx="243840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of EV battery capacity</a:t>
            </a:r>
          </a:p>
          <a:p>
            <a:pPr>
              <a:buNone/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deployed used LFP</a:t>
            </a:r>
          </a:p>
        </p:txBody>
      </p:sp>
      <p:sp>
        <p:nvSpPr>
          <p:cNvPr id="15" name="S04 Battery metric year">
            <a:extLst>
              <a:ext uri="{FF2B5EF4-FFF2-40B4-BE49-F238E27FC236}">
                <a16:creationId xmlns:a16="http://schemas.microsoft.com/office/drawing/2014/main" id="{864A7E8D-E554-45FC-B7AC-48B25B5BD8E7}"/>
              </a:ext>
            </a:extLst>
          </p:cNvPr>
          <p:cNvSpPr>
            <a:spLocks noGrp="1"/>
          </p:cNvSpPr>
          <p:nvPr/>
        </p:nvSpPr>
        <p:spPr>
          <a:xfrm>
            <a:off x="3486150" y="2724150"/>
            <a:ext cx="24384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97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Global, 2025</a:t>
            </a:r>
          </a:p>
        </p:txBody>
      </p:sp>
      <p:sp>
        <p:nvSpPr>
          <p:cNvPr id="16" name="S04 EV service heading">
            <a:extLst>
              <a:ext uri="{FF2B5EF4-FFF2-40B4-BE49-F238E27FC236}">
                <a16:creationId xmlns:a16="http://schemas.microsoft.com/office/drawing/2014/main" id="{6C65B9BF-FBFB-49E3-97CE-5D39781792FC}"/>
              </a:ext>
            </a:extLst>
          </p:cNvPr>
          <p:cNvSpPr>
            <a:spLocks noGrp="1"/>
          </p:cNvSpPr>
          <p:nvPr/>
        </p:nvSpPr>
        <p:spPr>
          <a:xfrm>
            <a:off x="438150" y="3238500"/>
            <a:ext cx="571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725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Regional EV diagnostics</a:t>
            </a:r>
          </a:p>
        </p:txBody>
      </p:sp>
      <p:sp>
        <p:nvSpPr>
          <p:cNvPr id="17" name="S04 EV customer problem and service">
            <a:extLst>
              <a:ext uri="{FF2B5EF4-FFF2-40B4-BE49-F238E27FC236}">
                <a16:creationId xmlns:a16="http://schemas.microsoft.com/office/drawing/2014/main" id="{B7908D9C-AE3F-46AF-A42B-F1F55C52A8CA}"/>
              </a:ext>
            </a:extLst>
          </p:cNvPr>
          <p:cNvSpPr>
            <a:spLocks noGrp="1"/>
          </p:cNvSpPr>
          <p:nvPr/>
        </p:nvSpPr>
        <p:spPr>
          <a:xfrm>
            <a:off x="438150" y="3657600"/>
            <a:ext cx="5715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6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Connect battery-health and charging data to help OEMs diagnose faults and reduce service downtime.</a:t>
            </a:r>
          </a:p>
        </p:txBody>
      </p:sp>
      <p:sp>
        <p:nvSpPr>
          <p:cNvPr id="18" name="S04 EV implementation constraint and LFP definition">
            <a:extLst>
              <a:ext uri="{FF2B5EF4-FFF2-40B4-BE49-F238E27FC236}">
                <a16:creationId xmlns:a16="http://schemas.microsoft.com/office/drawing/2014/main" id="{9901BC3C-7F59-44F0-B664-F03BC5FD4406}"/>
              </a:ext>
            </a:extLst>
          </p:cNvPr>
          <p:cNvSpPr>
            <a:spLocks noGrp="1"/>
          </p:cNvSpPr>
          <p:nvPr/>
        </p:nvSpPr>
        <p:spPr>
          <a:xfrm>
            <a:off x="438150" y="4762500"/>
            <a:ext cx="57150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27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Service scale depends on the local EV fleet and access to OEM and charging-network data.</a:t>
            </a:r>
          </a:p>
          <a:p>
            <a:pPr>
              <a:buNone/>
              <a:defRPr sz="127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LFP = lithium iron phosphate</a:t>
            </a:r>
          </a:p>
        </p:txBody>
      </p:sp>
      <p:pic>
        <p:nvPicPr>
          <p:cNvPr id="49" name="S04 Photo BYD charging launch"/>
          <p:cNvPicPr>
            <a:picLocks noChangeAspect="1"/>
          </p:cNvPicPr>
          <p:nvPr/>
        </p:nvPicPr>
        <p:blipFill>
          <a:blip r:embed="rId3"/>
          <a:srcRect t="25513" b="25513"/>
          <a:stretch>
            <a:fillRect/>
          </a:stretch>
        </p:blipFill>
        <p:spPr>
          <a:xfrm>
            <a:off x="6629400" y="1333500"/>
            <a:ext cx="5105400" cy="1666875"/>
          </a:xfrm>
          <a:prstGeom prst="rect">
            <a:avLst/>
          </a:prstGeom>
        </p:spPr>
      </p:pic>
      <p:sp>
        <p:nvSpPr>
          <p:cNvPr id="20" name="S04 Regional service assessment heading">
            <a:extLst>
              <a:ext uri="{FF2B5EF4-FFF2-40B4-BE49-F238E27FC236}">
                <a16:creationId xmlns:a16="http://schemas.microsoft.com/office/drawing/2014/main" id="{D50D8C72-D34E-4737-8FEA-24147B450450}"/>
              </a:ext>
            </a:extLst>
          </p:cNvPr>
          <p:cNvSpPr>
            <a:spLocks noGrp="1"/>
          </p:cNvSpPr>
          <p:nvPr/>
        </p:nvSpPr>
        <p:spPr>
          <a:xfrm>
            <a:off x="6629400" y="3152775"/>
            <a:ext cx="5105400" cy="276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75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Our proposed focus by region</a:t>
            </a:r>
          </a:p>
        </p:txBody>
      </p:sp>
      <p:sp>
        <p:nvSpPr>
          <p:cNvPr id="21" name="S04 China service recommendation">
            <a:extLst>
              <a:ext uri="{FF2B5EF4-FFF2-40B4-BE49-F238E27FC236}">
                <a16:creationId xmlns:a16="http://schemas.microsoft.com/office/drawing/2014/main" id="{086C6B4F-24A7-4AA6-8BE7-F0E8F1C06AA0}"/>
              </a:ext>
            </a:extLst>
          </p:cNvPr>
          <p:cNvSpPr>
            <a:spLocks noGrp="1"/>
          </p:cNvSpPr>
          <p:nvPr/>
        </p:nvSpPr>
        <p:spPr>
          <a:xfrm>
            <a:off x="6629400" y="3743325"/>
            <a:ext cx="51054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China, nearly 55%</a:t>
            </a:r>
          </a:p>
          <a:p>
            <a:pPr>
              <a:buNone/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Fleet-scale battery and charging monitoring.</a:t>
            </a:r>
          </a:p>
        </p:txBody>
      </p:sp>
      <p:sp>
        <p:nvSpPr>
          <p:cNvPr id="22" name="S04 Recommendation background">
            <a:extLst>
              <a:ext uri="{FF2B5EF4-FFF2-40B4-BE49-F238E27FC236}">
                <a16:creationId xmlns:a16="http://schemas.microsoft.com/office/drawing/2014/main" id="{76D26163-F101-46B3-B871-F9CA372F7B48}"/>
              </a:ext>
            </a:extLst>
          </p:cNvPr>
          <p:cNvSpPr>
            <a:spLocks noGrp="1"/>
          </p:cNvSpPr>
          <p:nvPr/>
        </p:nvSpPr>
        <p:spPr>
          <a:xfrm>
            <a:off x="438150" y="5676900"/>
            <a:ext cx="11296650" cy="533400"/>
          </a:xfrm>
          <a:prstGeom prst="rect">
            <a:avLst/>
          </a:prstGeom>
          <a:solidFill>
            <a:srgbClr val="E8F1F7"/>
          </a:solidFill>
          <a:ln w="7620">
            <a:solidFill>
              <a:srgbClr val="CEDAE4"/>
            </a:solidFill>
          </a:ln>
        </p:spPr>
      </p:sp>
      <p:sp>
        <p:nvSpPr>
          <p:cNvPr id="23" name="S04 Recommendation label background">
            <a:extLst>
              <a:ext uri="{FF2B5EF4-FFF2-40B4-BE49-F238E27FC236}">
                <a16:creationId xmlns:a16="http://schemas.microsoft.com/office/drawing/2014/main" id="{9788D472-7646-4A65-8EAE-9342D7B150FF}"/>
              </a:ext>
            </a:extLst>
          </p:cNvPr>
          <p:cNvSpPr>
            <a:spLocks noGrp="1"/>
          </p:cNvSpPr>
          <p:nvPr/>
        </p:nvSpPr>
        <p:spPr>
          <a:xfrm>
            <a:off x="438150" y="5676900"/>
            <a:ext cx="1266825" cy="533400"/>
          </a:xfrm>
          <a:prstGeom prst="rect">
            <a:avLst/>
          </a:prstGeom>
          <a:solidFill>
            <a:srgbClr val="103D67"/>
          </a:solidFill>
          <a:ln w="0">
            <a:noFill/>
          </a:ln>
        </p:spPr>
      </p:sp>
      <p:sp>
        <p:nvSpPr>
          <p:cNvPr id="24" name="S04 Recommendation label">
            <a:extLst>
              <a:ext uri="{FF2B5EF4-FFF2-40B4-BE49-F238E27FC236}">
                <a16:creationId xmlns:a16="http://schemas.microsoft.com/office/drawing/2014/main" id="{D0301E01-E8DB-47AD-B839-C243A62CD694}"/>
              </a:ext>
            </a:extLst>
          </p:cNvPr>
          <p:cNvSpPr>
            <a:spLocks noGrp="1"/>
          </p:cNvSpPr>
          <p:nvPr/>
        </p:nvSpPr>
        <p:spPr>
          <a:xfrm>
            <a:off x="542925" y="5781675"/>
            <a:ext cx="10572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Proposed service</a:t>
            </a:r>
          </a:p>
        </p:txBody>
      </p:sp>
      <p:sp>
        <p:nvSpPr>
          <p:cNvPr id="25" name="S04 Recommendation and success measures">
            <a:extLst>
              <a:ext uri="{FF2B5EF4-FFF2-40B4-BE49-F238E27FC236}">
                <a16:creationId xmlns:a16="http://schemas.microsoft.com/office/drawing/2014/main" id="{2EFD8912-4880-4A8A-A7B8-0304297D2E04}"/>
              </a:ext>
            </a:extLst>
          </p:cNvPr>
          <p:cNvSpPr>
            <a:spLocks noGrp="1"/>
          </p:cNvSpPr>
          <p:nvPr/>
        </p:nvSpPr>
        <p:spPr>
          <a:xfrm>
            <a:off x="1838325" y="5743575"/>
            <a:ext cx="97345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20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Regional EV diagnostics: reduce charging disruption. Track successful charge sessions and time to resolve battery or charging faults.</a:t>
            </a:r>
          </a:p>
        </p:txBody>
      </p:sp>
      <p:sp>
        <p:nvSpPr>
          <p:cNvPr id="28" name="S04 Regional EV share denominator">
            <a:extLst>
              <a:ext uri="{FF2B5EF4-FFF2-40B4-BE49-F238E27FC236}">
                <a16:creationId xmlns:a16="http://schemas.microsoft.com/office/drawing/2014/main" id="{982AE437-2EC5-4025-942F-979E46413153}"/>
              </a:ext>
            </a:extLst>
          </p:cNvPr>
          <p:cNvSpPr>
            <a:spLocks noGrp="1"/>
          </p:cNvSpPr>
          <p:nvPr/>
        </p:nvSpPr>
        <p:spPr>
          <a:xfrm>
            <a:off x="6629400" y="3438525"/>
            <a:ext cx="51054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050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2025 electric-car share of new-car sales</a:t>
            </a:r>
          </a:p>
        </p:txBody>
      </p:sp>
      <p:sp>
        <p:nvSpPr>
          <p:cNvPr id="29" name="S04 Europe service recommendation">
            <a:extLst>
              <a:ext uri="{FF2B5EF4-FFF2-40B4-BE49-F238E27FC236}">
                <a16:creationId xmlns:a16="http://schemas.microsoft.com/office/drawing/2014/main" id="{AF0CAC01-23E2-4A5C-8531-D9FCD5157435}"/>
              </a:ext>
            </a:extLst>
          </p:cNvPr>
          <p:cNvSpPr>
            <a:spLocks noGrp="1"/>
          </p:cNvSpPr>
          <p:nvPr/>
        </p:nvSpPr>
        <p:spPr>
          <a:xfrm>
            <a:off x="6629400" y="4371975"/>
            <a:ext cx="51054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Europe, 28%</a:t>
            </a:r>
          </a:p>
          <a:p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Fault diagnosis across charging networks.</a:t>
            </a:r>
          </a:p>
        </p:txBody>
      </p:sp>
      <p:sp>
        <p:nvSpPr>
          <p:cNvPr id="30" name="S04 US service recommendation">
            <a:extLst>
              <a:ext uri="{FF2B5EF4-FFF2-40B4-BE49-F238E27FC236}">
                <a16:creationId xmlns:a16="http://schemas.microsoft.com/office/drawing/2014/main" id="{9146FCC3-4B9B-4C80-B75F-0CB46A01742A}"/>
              </a:ext>
            </a:extLst>
          </p:cNvPr>
          <p:cNvSpPr>
            <a:spLocks noGrp="1"/>
          </p:cNvSpPr>
          <p:nvPr/>
        </p:nvSpPr>
        <p:spPr>
          <a:xfrm>
            <a:off x="6629400" y="5000625"/>
            <a:ext cx="51054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US, just under 10%</a:t>
            </a:r>
          </a:p>
          <a:p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Targeted pilot for a selected model or fleet.</a:t>
            </a:r>
          </a:p>
        </p:txBody>
      </p:sp>
    </p:spTree>
    <p:extLst>
      <p:ext uri="{BB962C8B-B14F-4D97-AF65-F5344CB8AC3E}">
        <p14:creationId xmlns:p14="http://schemas.microsoft.com/office/powerpoint/2010/main" val="377816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05 Slide title">
            <a:extLst>
              <a:ext uri="{FF2B5EF4-FFF2-40B4-BE49-F238E27FC236}">
                <a16:creationId xmlns:a16="http://schemas.microsoft.com/office/drawing/2014/main" id="{23C7435E-BAE6-4B8B-82FD-6627DC5EB0D6}"/>
              </a:ext>
            </a:extLst>
          </p:cNvPr>
          <p:cNvSpPr>
            <a:spLocks noGrp="1"/>
          </p:cNvSpPr>
          <p:nvPr/>
        </p:nvSpPr>
        <p:spPr>
          <a:xfrm>
            <a:off x="438150" y="285750"/>
            <a:ext cx="112966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950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Digital Twins Help Plan Production Changes Before Installation</a:t>
            </a:r>
          </a:p>
        </p:txBody>
      </p:sp>
      <p:sp>
        <p:nvSpPr>
          <p:cNvPr id="2" name="S05 Slide strapline">
            <a:extLst>
              <a:ext uri="{FF2B5EF4-FFF2-40B4-BE49-F238E27FC236}">
                <a16:creationId xmlns:a16="http://schemas.microsoft.com/office/drawing/2014/main" id="{998E5214-0D93-495E-A3A9-3ECADEA28C96}"/>
              </a:ext>
            </a:extLst>
          </p:cNvPr>
          <p:cNvSpPr>
            <a:spLocks noGrp="1"/>
          </p:cNvSpPr>
          <p:nvPr/>
        </p:nvSpPr>
        <p:spPr>
          <a:xfrm>
            <a:off x="438150" y="695325"/>
            <a:ext cx="112966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20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Trend 3. Virtual collision checks test proposed layouts before the physical production line changes.</a:t>
            </a:r>
          </a:p>
        </p:txBody>
      </p:sp>
      <p:sp>
        <p:nvSpPr>
          <p:cNvPr id="3" name="S05 Header divider">
            <a:extLst>
              <a:ext uri="{FF2B5EF4-FFF2-40B4-BE49-F238E27FC236}">
                <a16:creationId xmlns:a16="http://schemas.microsoft.com/office/drawing/2014/main" id="{7E023496-E215-4E35-9146-1FA16230DF59}"/>
              </a:ext>
            </a:extLst>
          </p:cNvPr>
          <p:cNvSpPr>
            <a:spLocks noGrp="1"/>
          </p:cNvSpPr>
          <p:nvPr/>
        </p:nvSpPr>
        <p:spPr>
          <a:xfrm>
            <a:off x="438150" y="1028700"/>
            <a:ext cx="11296650" cy="9525"/>
          </a:xfrm>
          <a:prstGeom prst="rect">
            <a:avLst/>
          </a:prstGeom>
          <a:solidFill>
            <a:srgbClr val="CEDAE4"/>
          </a:solidFill>
          <a:ln w="0">
            <a:noFill/>
          </a:ln>
        </p:spPr>
      </p:sp>
      <p:sp>
        <p:nvSpPr>
          <p:cNvPr id="4" name="S05 Source names footer">
            <a:extLst>
              <a:ext uri="{FF2B5EF4-FFF2-40B4-BE49-F238E27FC236}">
                <a16:creationId xmlns:a16="http://schemas.microsoft.com/office/drawing/2014/main" id="{083537AC-8474-4679-A230-67B618B8D39B}"/>
              </a:ext>
            </a:extLst>
          </p:cNvPr>
          <p:cNvSpPr>
            <a:spLocks noGrp="1"/>
          </p:cNvSpPr>
          <p:nvPr/>
        </p:nvSpPr>
        <p:spPr>
          <a:xfrm>
            <a:off x="438150" y="6286500"/>
            <a:ext cx="1119187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Sources: BMW Group</a:t>
            </a:r>
          </a:p>
        </p:txBody>
      </p:sp>
      <p:sp>
        <p:nvSpPr>
          <p:cNvPr id="5" name="S05 Footer divider">
            <a:extLst>
              <a:ext uri="{FF2B5EF4-FFF2-40B4-BE49-F238E27FC236}">
                <a16:creationId xmlns:a16="http://schemas.microsoft.com/office/drawing/2014/main" id="{5BD55749-0104-43A5-A97C-D9869F8EC633}"/>
              </a:ext>
            </a:extLst>
          </p:cNvPr>
          <p:cNvSpPr>
            <a:spLocks noGrp="1"/>
          </p:cNvSpPr>
          <p:nvPr/>
        </p:nvSpPr>
        <p:spPr>
          <a:xfrm>
            <a:off x="438150" y="6477000"/>
            <a:ext cx="11296650" cy="9525"/>
          </a:xfrm>
          <a:prstGeom prst="rect">
            <a:avLst/>
          </a:prstGeom>
          <a:solidFill>
            <a:srgbClr val="CEDAE4"/>
          </a:solidFill>
          <a:ln w="0">
            <a:noFill/>
          </a:ln>
        </p:spPr>
      </p:sp>
      <p:sp>
        <p:nvSpPr>
          <p:cNvPr id="6" name="S05 Deck footer">
            <a:extLst>
              <a:ext uri="{FF2B5EF4-FFF2-40B4-BE49-F238E27FC236}">
                <a16:creationId xmlns:a16="http://schemas.microsoft.com/office/drawing/2014/main" id="{47655624-A252-4C01-98B6-F757932A7853}"/>
              </a:ext>
            </a:extLst>
          </p:cNvPr>
          <p:cNvSpPr>
            <a:spLocks noGrp="1"/>
          </p:cNvSpPr>
          <p:nvPr/>
        </p:nvSpPr>
        <p:spPr>
          <a:xfrm>
            <a:off x="438150" y="6581775"/>
            <a:ext cx="9715500" cy="152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Case Study  |  State of Technology in Automotive</a:t>
            </a:r>
          </a:p>
        </p:txBody>
      </p:sp>
      <p:sp>
        <p:nvSpPr>
          <p:cNvPr id="7" name="S05 Page number">
            <a:extLst>
              <a:ext uri="{FF2B5EF4-FFF2-40B4-BE49-F238E27FC236}">
                <a16:creationId xmlns:a16="http://schemas.microsoft.com/office/drawing/2014/main" id="{42275E74-73C9-405F-8E28-BFC33EDDA376}"/>
              </a:ext>
            </a:extLst>
          </p:cNvPr>
          <p:cNvSpPr>
            <a:spLocks noGrp="1"/>
          </p:cNvSpPr>
          <p:nvPr/>
        </p:nvSpPr>
        <p:spPr>
          <a:xfrm>
            <a:off x="11391900" y="6581775"/>
            <a:ext cx="342900" cy="152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pic>
        <p:nvPicPr>
          <p:cNvPr id="32" name="S05 BMW Virtual Factory visualisation"/>
          <p:cNvPicPr>
            <a:picLocks noChangeAspect="1"/>
          </p:cNvPicPr>
          <p:nvPr/>
        </p:nvPicPr>
        <p:blipFill>
          <a:blip r:embed="rId3"/>
          <a:srcRect t="5556" b="5556"/>
          <a:stretch>
            <a:fillRect/>
          </a:stretch>
        </p:blipFill>
        <p:spPr>
          <a:xfrm>
            <a:off x="438150" y="1333500"/>
            <a:ext cx="5867400" cy="2933700"/>
          </a:xfrm>
          <a:prstGeom prst="rect">
            <a:avLst/>
          </a:prstGeom>
        </p:spPr>
      </p:pic>
      <p:sp>
        <p:nvSpPr>
          <p:cNvPr id="9" name="S05 Digital-twin evidence heading">
            <a:extLst>
              <a:ext uri="{FF2B5EF4-FFF2-40B4-BE49-F238E27FC236}">
                <a16:creationId xmlns:a16="http://schemas.microsoft.com/office/drawing/2014/main" id="{A70CF617-7180-48FA-B24F-A79ACBE5FD92}"/>
              </a:ext>
            </a:extLst>
          </p:cNvPr>
          <p:cNvSpPr>
            <a:spLocks noGrp="1"/>
          </p:cNvSpPr>
          <p:nvPr/>
        </p:nvSpPr>
        <p:spPr>
          <a:xfrm>
            <a:off x="438150" y="4457700"/>
            <a:ext cx="58674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725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BMW virtual collision checks</a:t>
            </a:r>
          </a:p>
        </p:txBody>
      </p:sp>
      <p:sp>
        <p:nvSpPr>
          <p:cNvPr id="10" name="S05 BMW collision-check lead time">
            <a:extLst>
              <a:ext uri="{FF2B5EF4-FFF2-40B4-BE49-F238E27FC236}">
                <a16:creationId xmlns:a16="http://schemas.microsoft.com/office/drawing/2014/main" id="{738730C3-145C-4E73-8DE1-7E62667DBA6E}"/>
              </a:ext>
            </a:extLst>
          </p:cNvPr>
          <p:cNvSpPr>
            <a:spLocks noGrp="1"/>
          </p:cNvSpPr>
          <p:nvPr/>
        </p:nvSpPr>
        <p:spPr>
          <a:xfrm>
            <a:off x="438150" y="4895850"/>
            <a:ext cx="225742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825" b="1">
                <a:solidFill>
                  <a:srgbClr val="24658F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24658F"/>
                </a:solidFill>
                <a:latin typeface="Arial"/>
                <a:ea typeface="Arial"/>
                <a:cs typeface="Arial"/>
              </a:rPr>
              <a:t>3 days</a:t>
            </a:r>
          </a:p>
        </p:txBody>
      </p:sp>
      <p:sp>
        <p:nvSpPr>
          <p:cNvPr id="11" name="S05 BMW prior collision-check lead time">
            <a:extLst>
              <a:ext uri="{FF2B5EF4-FFF2-40B4-BE49-F238E27FC236}">
                <a16:creationId xmlns:a16="http://schemas.microsoft.com/office/drawing/2014/main" id="{141D4D78-2FD1-455E-B73C-733077BD65D0}"/>
              </a:ext>
            </a:extLst>
          </p:cNvPr>
          <p:cNvSpPr>
            <a:spLocks noGrp="1"/>
          </p:cNvSpPr>
          <p:nvPr/>
        </p:nvSpPr>
        <p:spPr>
          <a:xfrm>
            <a:off x="2695575" y="5029200"/>
            <a:ext cx="36099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2100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vs nearly 4 weeks</a:t>
            </a:r>
          </a:p>
        </p:txBody>
      </p:sp>
      <p:sp>
        <p:nvSpPr>
          <p:cNvPr id="12" name="S05 Digital-twin evidence qualification">
            <a:extLst>
              <a:ext uri="{FF2B5EF4-FFF2-40B4-BE49-F238E27FC236}">
                <a16:creationId xmlns:a16="http://schemas.microsoft.com/office/drawing/2014/main" id="{C97C0737-2547-431F-A1BC-8E7D3B1074F0}"/>
              </a:ext>
            </a:extLst>
          </p:cNvPr>
          <p:cNvSpPr>
            <a:spLocks noGrp="1"/>
          </p:cNvSpPr>
          <p:nvPr/>
        </p:nvSpPr>
        <p:spPr>
          <a:xfrm>
            <a:off x="438150" y="5495925"/>
            <a:ext cx="58674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938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938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BMW comparison for collision checks. Digital-twin simulation.</a:t>
            </a:r>
          </a:p>
        </p:txBody>
      </p:sp>
      <p:sp>
        <p:nvSpPr>
          <p:cNvPr id="13" name="S05 Production-change problem heading">
            <a:extLst>
              <a:ext uri="{FF2B5EF4-FFF2-40B4-BE49-F238E27FC236}">
                <a16:creationId xmlns:a16="http://schemas.microsoft.com/office/drawing/2014/main" id="{0B0B1483-3E95-41F7-AA6C-E13C5E8D5034}"/>
              </a:ext>
            </a:extLst>
          </p:cNvPr>
          <p:cNvSpPr>
            <a:spLocks noGrp="1"/>
          </p:cNvSpPr>
          <p:nvPr/>
        </p:nvSpPr>
        <p:spPr>
          <a:xfrm>
            <a:off x="6772275" y="1333500"/>
            <a:ext cx="4962525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725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Why it matters</a:t>
            </a:r>
          </a:p>
        </p:txBody>
      </p:sp>
      <p:sp>
        <p:nvSpPr>
          <p:cNvPr id="14" name="S05 Production-change customer problem">
            <a:extLst>
              <a:ext uri="{FF2B5EF4-FFF2-40B4-BE49-F238E27FC236}">
                <a16:creationId xmlns:a16="http://schemas.microsoft.com/office/drawing/2014/main" id="{2A2BC8B5-6622-46DA-829E-AB96FB03E846}"/>
              </a:ext>
            </a:extLst>
          </p:cNvPr>
          <p:cNvSpPr>
            <a:spLocks noGrp="1"/>
          </p:cNvSpPr>
          <p:nvPr/>
        </p:nvSpPr>
        <p:spPr>
          <a:xfrm>
            <a:off x="6772275" y="1762125"/>
            <a:ext cx="496252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6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New models and mixed powertrains raise plant complexity. Virtual testing can reveal clashes before a line changes.</a:t>
            </a:r>
          </a:p>
        </p:txBody>
      </p:sp>
      <p:sp>
        <p:nvSpPr>
          <p:cNvPr id="15" name="S05 Digital-twin service scope panel">
            <a:extLst>
              <a:ext uri="{FF2B5EF4-FFF2-40B4-BE49-F238E27FC236}">
                <a16:creationId xmlns:a16="http://schemas.microsoft.com/office/drawing/2014/main" id="{5F8AFF3D-3285-4634-8A71-2F10755AFDED}"/>
              </a:ext>
            </a:extLst>
          </p:cNvPr>
          <p:cNvSpPr>
            <a:spLocks noGrp="1"/>
          </p:cNvSpPr>
          <p:nvPr/>
        </p:nvSpPr>
        <p:spPr>
          <a:xfrm>
            <a:off x="6772275" y="3257550"/>
            <a:ext cx="4962525" cy="2000250"/>
          </a:xfrm>
          <a:prstGeom prst="rect">
            <a:avLst/>
          </a:prstGeom>
          <a:solidFill>
            <a:srgbClr val="F3F6F8"/>
          </a:solidFill>
          <a:ln w="7620">
            <a:solidFill>
              <a:srgbClr val="CEDAE4"/>
            </a:solidFill>
          </a:ln>
        </p:spPr>
      </p:sp>
      <p:sp>
        <p:nvSpPr>
          <p:cNvPr id="16" name="S05 Digital-twin scope heading background">
            <a:extLst>
              <a:ext uri="{FF2B5EF4-FFF2-40B4-BE49-F238E27FC236}">
                <a16:creationId xmlns:a16="http://schemas.microsoft.com/office/drawing/2014/main" id="{62E55ABF-05B9-4B42-AB29-225EB1E03685}"/>
              </a:ext>
            </a:extLst>
          </p:cNvPr>
          <p:cNvSpPr>
            <a:spLocks noGrp="1"/>
          </p:cNvSpPr>
          <p:nvPr/>
        </p:nvSpPr>
        <p:spPr>
          <a:xfrm>
            <a:off x="6953250" y="3448050"/>
            <a:ext cx="2019300" cy="257175"/>
          </a:xfrm>
          <a:prstGeom prst="rect">
            <a:avLst/>
          </a:prstGeom>
          <a:solidFill>
            <a:srgbClr val="103D67"/>
          </a:solidFill>
          <a:ln w="0">
            <a:noFill/>
          </a:ln>
        </p:spPr>
      </p:sp>
      <p:sp>
        <p:nvSpPr>
          <p:cNvPr id="17" name="S05 Digital-twin service scope heading">
            <a:extLst>
              <a:ext uri="{FF2B5EF4-FFF2-40B4-BE49-F238E27FC236}">
                <a16:creationId xmlns:a16="http://schemas.microsoft.com/office/drawing/2014/main" id="{8BC49292-A308-4512-9FAF-F11B8223692C}"/>
              </a:ext>
            </a:extLst>
          </p:cNvPr>
          <p:cNvSpPr>
            <a:spLocks noGrp="1"/>
          </p:cNvSpPr>
          <p:nvPr/>
        </p:nvSpPr>
        <p:spPr>
          <a:xfrm>
            <a:off x="7038975" y="3495675"/>
            <a:ext cx="19050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Planning service scope</a:t>
            </a:r>
          </a:p>
        </p:txBody>
      </p:sp>
      <p:sp>
        <p:nvSpPr>
          <p:cNvPr id="18" name="S05 Digital-twin service components">
            <a:extLst>
              <a:ext uri="{FF2B5EF4-FFF2-40B4-BE49-F238E27FC236}">
                <a16:creationId xmlns:a16="http://schemas.microsoft.com/office/drawing/2014/main" id="{D5E1ACAC-F773-41DD-8825-3C3EA0AC8B0A}"/>
              </a:ext>
            </a:extLst>
          </p:cNvPr>
          <p:cNvSpPr>
            <a:spLocks noGrp="1"/>
          </p:cNvSpPr>
          <p:nvPr/>
        </p:nvSpPr>
        <p:spPr>
          <a:xfrm>
            <a:off x="6962775" y="3848100"/>
            <a:ext cx="4591050" cy="1162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Connect CAD, plant-layout and equipment data. Simulate clearance and sequence changes before line modification.</a:t>
            </a:r>
          </a:p>
        </p:txBody>
      </p:sp>
      <p:sp>
        <p:nvSpPr>
          <p:cNvPr id="19" name="S05 Recommendation background">
            <a:extLst>
              <a:ext uri="{FF2B5EF4-FFF2-40B4-BE49-F238E27FC236}">
                <a16:creationId xmlns:a16="http://schemas.microsoft.com/office/drawing/2014/main" id="{E4AF6457-DA78-40FE-802E-EF17FCAC81B6}"/>
              </a:ext>
            </a:extLst>
          </p:cNvPr>
          <p:cNvSpPr>
            <a:spLocks noGrp="1"/>
          </p:cNvSpPr>
          <p:nvPr/>
        </p:nvSpPr>
        <p:spPr>
          <a:xfrm>
            <a:off x="438150" y="5676900"/>
            <a:ext cx="11296650" cy="533400"/>
          </a:xfrm>
          <a:prstGeom prst="rect">
            <a:avLst/>
          </a:prstGeom>
          <a:solidFill>
            <a:srgbClr val="E8F1F7"/>
          </a:solidFill>
          <a:ln w="7620">
            <a:solidFill>
              <a:srgbClr val="CEDAE4"/>
            </a:solidFill>
          </a:ln>
        </p:spPr>
      </p:sp>
      <p:sp>
        <p:nvSpPr>
          <p:cNvPr id="20" name="S05 Recommendation label background">
            <a:extLst>
              <a:ext uri="{FF2B5EF4-FFF2-40B4-BE49-F238E27FC236}">
                <a16:creationId xmlns:a16="http://schemas.microsoft.com/office/drawing/2014/main" id="{9B9DFDAB-91C6-4423-9999-FC4B5634CB6A}"/>
              </a:ext>
            </a:extLst>
          </p:cNvPr>
          <p:cNvSpPr>
            <a:spLocks noGrp="1"/>
          </p:cNvSpPr>
          <p:nvPr/>
        </p:nvSpPr>
        <p:spPr>
          <a:xfrm>
            <a:off x="438150" y="5676900"/>
            <a:ext cx="1266825" cy="533400"/>
          </a:xfrm>
          <a:prstGeom prst="rect">
            <a:avLst/>
          </a:prstGeom>
          <a:solidFill>
            <a:srgbClr val="103D67"/>
          </a:solidFill>
          <a:ln w="0">
            <a:noFill/>
          </a:ln>
        </p:spPr>
      </p:sp>
      <p:sp>
        <p:nvSpPr>
          <p:cNvPr id="21" name="S05 Recommendation label">
            <a:extLst>
              <a:ext uri="{FF2B5EF4-FFF2-40B4-BE49-F238E27FC236}">
                <a16:creationId xmlns:a16="http://schemas.microsoft.com/office/drawing/2014/main" id="{A13E3CCC-7A94-4E4E-840A-36F61875ED51}"/>
              </a:ext>
            </a:extLst>
          </p:cNvPr>
          <p:cNvSpPr>
            <a:spLocks noGrp="1"/>
          </p:cNvSpPr>
          <p:nvPr/>
        </p:nvSpPr>
        <p:spPr>
          <a:xfrm>
            <a:off x="542925" y="5781675"/>
            <a:ext cx="10572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Proposed service</a:t>
            </a:r>
          </a:p>
        </p:txBody>
      </p:sp>
      <p:sp>
        <p:nvSpPr>
          <p:cNvPr id="22" name="S05 Recommendation and success measures">
            <a:extLst>
              <a:ext uri="{FF2B5EF4-FFF2-40B4-BE49-F238E27FC236}">
                <a16:creationId xmlns:a16="http://schemas.microsoft.com/office/drawing/2014/main" id="{19FC3F25-847F-455E-A9DF-614C983F3074}"/>
              </a:ext>
            </a:extLst>
          </p:cNvPr>
          <p:cNvSpPr>
            <a:spLocks noGrp="1"/>
          </p:cNvSpPr>
          <p:nvPr/>
        </p:nvSpPr>
        <p:spPr>
          <a:xfrm>
            <a:off x="1838325" y="5743575"/>
            <a:ext cx="97345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20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Production-change simulation: find layout clashes before installation. Track collision-check lead time and clashes detected before physical changes.</a:t>
            </a:r>
          </a:p>
        </p:txBody>
      </p:sp>
    </p:spTree>
    <p:extLst>
      <p:ext uri="{BB962C8B-B14F-4D97-AF65-F5344CB8AC3E}">
        <p14:creationId xmlns:p14="http://schemas.microsoft.com/office/powerpoint/2010/main" val="1402778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06 Slide title">
            <a:extLst>
              <a:ext uri="{FF2B5EF4-FFF2-40B4-BE49-F238E27FC236}">
                <a16:creationId xmlns:a16="http://schemas.microsoft.com/office/drawing/2014/main" id="{8E355A45-B662-4D47-B933-597E8AC2EC95}"/>
              </a:ext>
            </a:extLst>
          </p:cNvPr>
          <p:cNvSpPr>
            <a:spLocks noGrp="1"/>
          </p:cNvSpPr>
          <p:nvPr/>
        </p:nvSpPr>
        <p:spPr>
          <a:xfrm>
            <a:off x="438150" y="285750"/>
            <a:ext cx="112966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950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AI Improves Inspection and Process Control on Running Lines</a:t>
            </a:r>
          </a:p>
        </p:txBody>
      </p:sp>
      <p:sp>
        <p:nvSpPr>
          <p:cNvPr id="2" name="S06 Slide strapline">
            <a:extLst>
              <a:ext uri="{FF2B5EF4-FFF2-40B4-BE49-F238E27FC236}">
                <a16:creationId xmlns:a16="http://schemas.microsoft.com/office/drawing/2014/main" id="{8A06D0E3-0FC6-49E3-9590-DDBC4149DB4F}"/>
              </a:ext>
            </a:extLst>
          </p:cNvPr>
          <p:cNvSpPr>
            <a:spLocks noGrp="1"/>
          </p:cNvSpPr>
          <p:nvPr/>
        </p:nvSpPr>
        <p:spPr>
          <a:xfrm>
            <a:off x="438150" y="695325"/>
            <a:ext cx="112966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20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Audi and Mercedes-Benz show how AI can improve ongoing production within defined processes.</a:t>
            </a:r>
          </a:p>
        </p:txBody>
      </p:sp>
      <p:sp>
        <p:nvSpPr>
          <p:cNvPr id="3" name="S06 Header divider">
            <a:extLst>
              <a:ext uri="{FF2B5EF4-FFF2-40B4-BE49-F238E27FC236}">
                <a16:creationId xmlns:a16="http://schemas.microsoft.com/office/drawing/2014/main" id="{F1409D3A-A187-42C7-8BB6-0E39952E264A}"/>
              </a:ext>
            </a:extLst>
          </p:cNvPr>
          <p:cNvSpPr>
            <a:spLocks noGrp="1"/>
          </p:cNvSpPr>
          <p:nvPr/>
        </p:nvSpPr>
        <p:spPr>
          <a:xfrm>
            <a:off x="438150" y="1028700"/>
            <a:ext cx="11296650" cy="9525"/>
          </a:xfrm>
          <a:prstGeom prst="rect">
            <a:avLst/>
          </a:prstGeom>
          <a:solidFill>
            <a:srgbClr val="CEDAE4"/>
          </a:solidFill>
          <a:ln w="0">
            <a:noFill/>
          </a:ln>
        </p:spPr>
      </p:sp>
      <p:sp>
        <p:nvSpPr>
          <p:cNvPr id="4" name="S06 Source names footer">
            <a:extLst>
              <a:ext uri="{FF2B5EF4-FFF2-40B4-BE49-F238E27FC236}">
                <a16:creationId xmlns:a16="http://schemas.microsoft.com/office/drawing/2014/main" id="{24CF996B-9B9C-40EF-91FB-80AE75DDEB95}"/>
              </a:ext>
            </a:extLst>
          </p:cNvPr>
          <p:cNvSpPr>
            <a:spLocks noGrp="1"/>
          </p:cNvSpPr>
          <p:nvPr/>
        </p:nvSpPr>
        <p:spPr>
          <a:xfrm>
            <a:off x="438150" y="6286500"/>
            <a:ext cx="1119187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Sources: Audi; Mercedes-Benz</a:t>
            </a:r>
          </a:p>
        </p:txBody>
      </p:sp>
      <p:sp>
        <p:nvSpPr>
          <p:cNvPr id="5" name="S06 Footer divider">
            <a:extLst>
              <a:ext uri="{FF2B5EF4-FFF2-40B4-BE49-F238E27FC236}">
                <a16:creationId xmlns:a16="http://schemas.microsoft.com/office/drawing/2014/main" id="{902512CD-1072-4E1D-9B59-EFAE0E473B54}"/>
              </a:ext>
            </a:extLst>
          </p:cNvPr>
          <p:cNvSpPr>
            <a:spLocks noGrp="1"/>
          </p:cNvSpPr>
          <p:nvPr/>
        </p:nvSpPr>
        <p:spPr>
          <a:xfrm>
            <a:off x="438150" y="6477000"/>
            <a:ext cx="11296650" cy="9525"/>
          </a:xfrm>
          <a:prstGeom prst="rect">
            <a:avLst/>
          </a:prstGeom>
          <a:solidFill>
            <a:srgbClr val="CEDAE4"/>
          </a:solidFill>
          <a:ln w="0">
            <a:noFill/>
          </a:ln>
        </p:spPr>
      </p:sp>
      <p:sp>
        <p:nvSpPr>
          <p:cNvPr id="6" name="S06 Deck footer">
            <a:extLst>
              <a:ext uri="{FF2B5EF4-FFF2-40B4-BE49-F238E27FC236}">
                <a16:creationId xmlns:a16="http://schemas.microsoft.com/office/drawing/2014/main" id="{4802A426-1E98-4E98-804A-C76AD9B64489}"/>
              </a:ext>
            </a:extLst>
          </p:cNvPr>
          <p:cNvSpPr>
            <a:spLocks noGrp="1"/>
          </p:cNvSpPr>
          <p:nvPr/>
        </p:nvSpPr>
        <p:spPr>
          <a:xfrm>
            <a:off x="438150" y="6581775"/>
            <a:ext cx="9715500" cy="152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Case Study  |  State of Technology in Automotive</a:t>
            </a:r>
          </a:p>
        </p:txBody>
      </p:sp>
      <p:sp>
        <p:nvSpPr>
          <p:cNvPr id="7" name="S06 Page number">
            <a:extLst>
              <a:ext uri="{FF2B5EF4-FFF2-40B4-BE49-F238E27FC236}">
                <a16:creationId xmlns:a16="http://schemas.microsoft.com/office/drawing/2014/main" id="{862755C0-FD32-491E-A994-CEF1724507C2}"/>
              </a:ext>
            </a:extLst>
          </p:cNvPr>
          <p:cNvSpPr>
            <a:spLocks noGrp="1"/>
          </p:cNvSpPr>
          <p:nvPr/>
        </p:nvSpPr>
        <p:spPr>
          <a:xfrm>
            <a:off x="11391900" y="6581775"/>
            <a:ext cx="342900" cy="152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8" name="S06 Audi case heading">
            <a:extLst>
              <a:ext uri="{FF2B5EF4-FFF2-40B4-BE49-F238E27FC236}">
                <a16:creationId xmlns:a16="http://schemas.microsoft.com/office/drawing/2014/main" id="{6EC25393-037B-49C6-840D-33EAED5C8001}"/>
              </a:ext>
            </a:extLst>
          </p:cNvPr>
          <p:cNvSpPr>
            <a:spLocks noGrp="1"/>
          </p:cNvSpPr>
          <p:nvPr/>
        </p:nvSpPr>
        <p:spPr>
          <a:xfrm>
            <a:off x="438150" y="1362075"/>
            <a:ext cx="53816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2175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Audi</a:t>
            </a:r>
          </a:p>
        </p:txBody>
      </p:sp>
      <p:sp>
        <p:nvSpPr>
          <p:cNvPr id="9" name="S06 Audi inspection use case">
            <a:extLst>
              <a:ext uri="{FF2B5EF4-FFF2-40B4-BE49-F238E27FC236}">
                <a16:creationId xmlns:a16="http://schemas.microsoft.com/office/drawing/2014/main" id="{CE594CD5-B9D4-4F97-9ABC-F9EC72EE064D}"/>
              </a:ext>
            </a:extLst>
          </p:cNvPr>
          <p:cNvSpPr>
            <a:spLocks noGrp="1"/>
          </p:cNvSpPr>
          <p:nvPr/>
        </p:nvSpPr>
        <p:spPr>
          <a:xfrm>
            <a:off x="438150" y="1781175"/>
            <a:ext cx="53816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4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IRIS label inspection</a:t>
            </a:r>
          </a:p>
        </p:txBody>
      </p:sp>
      <p:sp>
        <p:nvSpPr>
          <p:cNvPr id="10" name="S06 Audi reported time saving">
            <a:extLst>
              <a:ext uri="{FF2B5EF4-FFF2-40B4-BE49-F238E27FC236}">
                <a16:creationId xmlns:a16="http://schemas.microsoft.com/office/drawing/2014/main" id="{02D91CFD-8B67-4EC3-BBAE-5482877907F0}"/>
              </a:ext>
            </a:extLst>
          </p:cNvPr>
          <p:cNvSpPr>
            <a:spLocks noGrp="1"/>
          </p:cNvSpPr>
          <p:nvPr/>
        </p:nvSpPr>
        <p:spPr>
          <a:xfrm>
            <a:off x="438150" y="2247900"/>
            <a:ext cx="5381625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4800" b="1">
                <a:solidFill>
                  <a:srgbClr val="24658F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24658F"/>
                </a:solidFill>
                <a:latin typeface="Arial"/>
                <a:ea typeface="Arial"/>
                <a:cs typeface="Arial"/>
              </a:rPr>
              <a:t>~1 minute</a:t>
            </a:r>
          </a:p>
        </p:txBody>
      </p:sp>
      <p:sp>
        <p:nvSpPr>
          <p:cNvPr id="11" name="S06 Audi saving denominator">
            <a:extLst>
              <a:ext uri="{FF2B5EF4-FFF2-40B4-BE49-F238E27FC236}">
                <a16:creationId xmlns:a16="http://schemas.microsoft.com/office/drawing/2014/main" id="{30632CDB-7EA6-44B6-A189-B6652E03F412}"/>
              </a:ext>
            </a:extLst>
          </p:cNvPr>
          <p:cNvSpPr>
            <a:spLocks noGrp="1"/>
          </p:cNvSpPr>
          <p:nvPr/>
        </p:nvSpPr>
        <p:spPr>
          <a:xfrm>
            <a:off x="438150" y="3095625"/>
            <a:ext cx="538162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of production time saved per vehicle</a:t>
            </a:r>
          </a:p>
        </p:txBody>
      </p:sp>
      <p:sp>
        <p:nvSpPr>
          <p:cNvPr id="12" name="S06 Audi inspection workflow">
            <a:extLst>
              <a:ext uri="{FF2B5EF4-FFF2-40B4-BE49-F238E27FC236}">
                <a16:creationId xmlns:a16="http://schemas.microsoft.com/office/drawing/2014/main" id="{175B2AE7-6772-4393-9740-7E66BFB20A66}"/>
              </a:ext>
            </a:extLst>
          </p:cNvPr>
          <p:cNvSpPr>
            <a:spLocks noGrp="1"/>
          </p:cNvSpPr>
          <p:nvPr/>
        </p:nvSpPr>
        <p:spPr>
          <a:xfrm>
            <a:off x="438150" y="3771900"/>
            <a:ext cx="538162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6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Computer vision checks label content, language and placement at Ingolstadt and Neckarsulm.</a:t>
            </a:r>
          </a:p>
        </p:txBody>
      </p:sp>
      <p:sp>
        <p:nvSpPr>
          <p:cNvPr id="13" name="S06 Audi human control panel">
            <a:extLst>
              <a:ext uri="{FF2B5EF4-FFF2-40B4-BE49-F238E27FC236}">
                <a16:creationId xmlns:a16="http://schemas.microsoft.com/office/drawing/2014/main" id="{2EB36586-1526-4BAB-91D8-A04A91869E24}"/>
              </a:ext>
            </a:extLst>
          </p:cNvPr>
          <p:cNvSpPr>
            <a:spLocks noGrp="1"/>
          </p:cNvSpPr>
          <p:nvPr/>
        </p:nvSpPr>
        <p:spPr>
          <a:xfrm>
            <a:off x="438150" y="4895850"/>
            <a:ext cx="5381625" cy="552450"/>
          </a:xfrm>
          <a:prstGeom prst="rect">
            <a:avLst/>
          </a:prstGeom>
          <a:solidFill>
            <a:srgbClr val="F3F6F8"/>
          </a:solidFill>
          <a:ln w="7620">
            <a:solidFill>
              <a:srgbClr val="CEDAE4"/>
            </a:solidFill>
          </a:ln>
        </p:spPr>
      </p:sp>
      <p:sp>
        <p:nvSpPr>
          <p:cNvPr id="14" name="S06 Audi human quality control">
            <a:extLst>
              <a:ext uri="{FF2B5EF4-FFF2-40B4-BE49-F238E27FC236}">
                <a16:creationId xmlns:a16="http://schemas.microsoft.com/office/drawing/2014/main" id="{8F8C2DD2-09B6-40C7-806D-3CE584798A56}"/>
              </a:ext>
            </a:extLst>
          </p:cNvPr>
          <p:cNvSpPr>
            <a:spLocks noGrp="1"/>
          </p:cNvSpPr>
          <p:nvPr/>
        </p:nvSpPr>
        <p:spPr>
          <a:xfrm>
            <a:off x="581025" y="5067300"/>
            <a:ext cx="507682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350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Control retained: employee spot checks</a:t>
            </a:r>
          </a:p>
        </p:txBody>
      </p:sp>
      <p:sp>
        <p:nvSpPr>
          <p:cNvPr id="15" name="S06 Mercedes case heading">
            <a:extLst>
              <a:ext uri="{FF2B5EF4-FFF2-40B4-BE49-F238E27FC236}">
                <a16:creationId xmlns:a16="http://schemas.microsoft.com/office/drawing/2014/main" id="{B8324765-3437-4986-8FEC-317BB8A2C272}"/>
              </a:ext>
            </a:extLst>
          </p:cNvPr>
          <p:cNvSpPr>
            <a:spLocks noGrp="1"/>
          </p:cNvSpPr>
          <p:nvPr/>
        </p:nvSpPr>
        <p:spPr>
          <a:xfrm>
            <a:off x="6543675" y="1362075"/>
            <a:ext cx="51911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2175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Mercedes-Benz</a:t>
            </a:r>
          </a:p>
        </p:txBody>
      </p:sp>
      <p:sp>
        <p:nvSpPr>
          <p:cNvPr id="16" name="S06 Mercedes process scope">
            <a:extLst>
              <a:ext uri="{FF2B5EF4-FFF2-40B4-BE49-F238E27FC236}">
                <a16:creationId xmlns:a16="http://schemas.microsoft.com/office/drawing/2014/main" id="{EEAAAF8F-11A4-4BC3-B8F9-3895606E3783}"/>
              </a:ext>
            </a:extLst>
          </p:cNvPr>
          <p:cNvSpPr>
            <a:spLocks noGrp="1"/>
          </p:cNvSpPr>
          <p:nvPr/>
        </p:nvSpPr>
        <p:spPr>
          <a:xfrm>
            <a:off x="6543675" y="1781175"/>
            <a:ext cx="51911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4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Rastatt topcoat process</a:t>
            </a:r>
          </a:p>
        </p:txBody>
      </p:sp>
      <p:sp>
        <p:nvSpPr>
          <p:cNvPr id="17" name="S06 Mercedes energy reduction metric">
            <a:extLst>
              <a:ext uri="{FF2B5EF4-FFF2-40B4-BE49-F238E27FC236}">
                <a16:creationId xmlns:a16="http://schemas.microsoft.com/office/drawing/2014/main" id="{2487BF02-F1F3-47B0-813B-27BDBD728485}"/>
              </a:ext>
            </a:extLst>
          </p:cNvPr>
          <p:cNvSpPr>
            <a:spLocks noGrp="1"/>
          </p:cNvSpPr>
          <p:nvPr/>
        </p:nvSpPr>
        <p:spPr>
          <a:xfrm>
            <a:off x="6543675" y="2247900"/>
            <a:ext cx="5191125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4800" b="1">
                <a:solidFill>
                  <a:srgbClr val="289D91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289D91"/>
                </a:solidFill>
                <a:latin typeface="Arial"/>
                <a:ea typeface="Arial"/>
                <a:cs typeface="Arial"/>
              </a:rPr>
              <a:t>20% less</a:t>
            </a:r>
          </a:p>
        </p:txBody>
      </p:sp>
      <p:sp>
        <p:nvSpPr>
          <p:cNvPr id="18" name="S06 Mercedes energy denominator">
            <a:extLst>
              <a:ext uri="{FF2B5EF4-FFF2-40B4-BE49-F238E27FC236}">
                <a16:creationId xmlns:a16="http://schemas.microsoft.com/office/drawing/2014/main" id="{1662A947-552D-4D73-88F3-03857311B194}"/>
              </a:ext>
            </a:extLst>
          </p:cNvPr>
          <p:cNvSpPr>
            <a:spLocks noGrp="1"/>
          </p:cNvSpPr>
          <p:nvPr/>
        </p:nvSpPr>
        <p:spPr>
          <a:xfrm>
            <a:off x="6543675" y="3095625"/>
            <a:ext cx="5191125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energy use in the affected topcoat process</a:t>
            </a:r>
          </a:p>
        </p:txBody>
      </p:sp>
      <p:sp>
        <p:nvSpPr>
          <p:cNvPr id="19" name="S06 Mercedes process-control workflow">
            <a:extLst>
              <a:ext uri="{FF2B5EF4-FFF2-40B4-BE49-F238E27FC236}">
                <a16:creationId xmlns:a16="http://schemas.microsoft.com/office/drawing/2014/main" id="{41B67D09-BA96-43AD-8857-EACC55318DA8}"/>
              </a:ext>
            </a:extLst>
          </p:cNvPr>
          <p:cNvSpPr>
            <a:spLocks noGrp="1"/>
          </p:cNvSpPr>
          <p:nvPr/>
        </p:nvSpPr>
        <p:spPr>
          <a:xfrm>
            <a:off x="6543675" y="3771900"/>
            <a:ext cx="519112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6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AI-controlled process engineering monitors topcoat-booth sub-processes and replaces conventional controls.</a:t>
            </a:r>
          </a:p>
        </p:txBody>
      </p:sp>
      <p:sp>
        <p:nvSpPr>
          <p:cNvPr id="20" name="S06 Mercedes evidence qualification panel">
            <a:extLst>
              <a:ext uri="{FF2B5EF4-FFF2-40B4-BE49-F238E27FC236}">
                <a16:creationId xmlns:a16="http://schemas.microsoft.com/office/drawing/2014/main" id="{C3603A95-C856-4BA9-9725-A48F0CB44003}"/>
              </a:ext>
            </a:extLst>
          </p:cNvPr>
          <p:cNvSpPr>
            <a:spLocks noGrp="1"/>
          </p:cNvSpPr>
          <p:nvPr/>
        </p:nvSpPr>
        <p:spPr>
          <a:xfrm>
            <a:off x="6543675" y="4895850"/>
            <a:ext cx="5191125" cy="552450"/>
          </a:xfrm>
          <a:prstGeom prst="rect">
            <a:avLst/>
          </a:prstGeom>
          <a:solidFill>
            <a:srgbClr val="F3F6F8"/>
          </a:solidFill>
          <a:ln w="7620">
            <a:solidFill>
              <a:srgbClr val="CEDAE4"/>
            </a:solidFill>
          </a:ln>
        </p:spPr>
      </p:sp>
      <p:sp>
        <p:nvSpPr>
          <p:cNvPr id="21" name="S06 Mercedes evidence date and scope">
            <a:extLst>
              <a:ext uri="{FF2B5EF4-FFF2-40B4-BE49-F238E27FC236}">
                <a16:creationId xmlns:a16="http://schemas.microsoft.com/office/drawing/2014/main" id="{D21F1D52-A58B-4BCD-A322-A441B1A4698F}"/>
              </a:ext>
            </a:extLst>
          </p:cNvPr>
          <p:cNvSpPr>
            <a:spLocks noGrp="1"/>
          </p:cNvSpPr>
          <p:nvPr/>
        </p:nvSpPr>
        <p:spPr>
          <a:xfrm>
            <a:off x="6686550" y="5067300"/>
            <a:ext cx="4905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350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Company-reported process result, June 2025</a:t>
            </a:r>
          </a:p>
        </p:txBody>
      </p:sp>
      <p:sp>
        <p:nvSpPr>
          <p:cNvPr id="22" name="S06 Recommendation background">
            <a:extLst>
              <a:ext uri="{FF2B5EF4-FFF2-40B4-BE49-F238E27FC236}">
                <a16:creationId xmlns:a16="http://schemas.microsoft.com/office/drawing/2014/main" id="{B69FCD4F-1A6A-4023-9342-7D2E3D591EED}"/>
              </a:ext>
            </a:extLst>
          </p:cNvPr>
          <p:cNvSpPr>
            <a:spLocks noGrp="1"/>
          </p:cNvSpPr>
          <p:nvPr/>
        </p:nvSpPr>
        <p:spPr>
          <a:xfrm>
            <a:off x="438150" y="5676900"/>
            <a:ext cx="11296650" cy="533400"/>
          </a:xfrm>
          <a:prstGeom prst="rect">
            <a:avLst/>
          </a:prstGeom>
          <a:solidFill>
            <a:srgbClr val="E8F1F7"/>
          </a:solidFill>
          <a:ln w="7620">
            <a:solidFill>
              <a:srgbClr val="CEDAE4"/>
            </a:solidFill>
          </a:ln>
        </p:spPr>
      </p:sp>
      <p:sp>
        <p:nvSpPr>
          <p:cNvPr id="23" name="S06 Recommendation label background">
            <a:extLst>
              <a:ext uri="{FF2B5EF4-FFF2-40B4-BE49-F238E27FC236}">
                <a16:creationId xmlns:a16="http://schemas.microsoft.com/office/drawing/2014/main" id="{2220672C-1C36-44DF-8814-13AC946B58C2}"/>
              </a:ext>
            </a:extLst>
          </p:cNvPr>
          <p:cNvSpPr>
            <a:spLocks noGrp="1"/>
          </p:cNvSpPr>
          <p:nvPr/>
        </p:nvSpPr>
        <p:spPr>
          <a:xfrm>
            <a:off x="438150" y="5676900"/>
            <a:ext cx="1266825" cy="533400"/>
          </a:xfrm>
          <a:prstGeom prst="rect">
            <a:avLst/>
          </a:prstGeom>
          <a:solidFill>
            <a:srgbClr val="103D67"/>
          </a:solidFill>
          <a:ln w="0">
            <a:noFill/>
          </a:ln>
        </p:spPr>
      </p:sp>
      <p:sp>
        <p:nvSpPr>
          <p:cNvPr id="24" name="S06 Recommendation label">
            <a:extLst>
              <a:ext uri="{FF2B5EF4-FFF2-40B4-BE49-F238E27FC236}">
                <a16:creationId xmlns:a16="http://schemas.microsoft.com/office/drawing/2014/main" id="{BCED94A1-6E0F-46AD-809E-FAE52D97554C}"/>
              </a:ext>
            </a:extLst>
          </p:cNvPr>
          <p:cNvSpPr>
            <a:spLocks noGrp="1"/>
          </p:cNvSpPr>
          <p:nvPr/>
        </p:nvSpPr>
        <p:spPr>
          <a:xfrm>
            <a:off x="542925" y="5781675"/>
            <a:ext cx="10572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Proposed service</a:t>
            </a:r>
          </a:p>
        </p:txBody>
      </p:sp>
      <p:sp>
        <p:nvSpPr>
          <p:cNvPr id="25" name="S06 Recommendation and success measures">
            <a:extLst>
              <a:ext uri="{FF2B5EF4-FFF2-40B4-BE49-F238E27FC236}">
                <a16:creationId xmlns:a16="http://schemas.microsoft.com/office/drawing/2014/main" id="{906D8416-4F89-4781-8B6E-57DFD7BBE33C}"/>
              </a:ext>
            </a:extLst>
          </p:cNvPr>
          <p:cNvSpPr>
            <a:spLocks noGrp="1"/>
          </p:cNvSpPr>
          <p:nvPr/>
        </p:nvSpPr>
        <p:spPr>
          <a:xfrm>
            <a:off x="1838325" y="5743575"/>
            <a:ext cx="97345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20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AI label inspection: reduce manual checking on a running line. Track seconds per vehicle, missed defects and false rejects. Agree quality limits with the client.</a:t>
            </a:r>
          </a:p>
        </p:txBody>
      </p:sp>
    </p:spTree>
    <p:extLst>
      <p:ext uri="{BB962C8B-B14F-4D97-AF65-F5344CB8AC3E}">
        <p14:creationId xmlns:p14="http://schemas.microsoft.com/office/powerpoint/2010/main" val="2019474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07 Slide title">
            <a:extLst>
              <a:ext uri="{FF2B5EF4-FFF2-40B4-BE49-F238E27FC236}">
                <a16:creationId xmlns:a16="http://schemas.microsoft.com/office/drawing/2014/main" id="{7A29370E-F98F-4772-81BE-7BAE51257280}"/>
              </a:ext>
            </a:extLst>
          </p:cNvPr>
          <p:cNvSpPr>
            <a:spLocks noGrp="1"/>
          </p:cNvSpPr>
          <p:nvPr/>
        </p:nvSpPr>
        <p:spPr>
          <a:xfrm>
            <a:off x="438150" y="285750"/>
            <a:ext cx="112966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950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IT Providers Are Investing in Automotive Engineering</a:t>
            </a:r>
          </a:p>
        </p:txBody>
      </p:sp>
      <p:sp>
        <p:nvSpPr>
          <p:cNvPr id="2" name="S07 Slide strapline">
            <a:extLst>
              <a:ext uri="{FF2B5EF4-FFF2-40B4-BE49-F238E27FC236}">
                <a16:creationId xmlns:a16="http://schemas.microsoft.com/office/drawing/2014/main" id="{C62AC39F-5FC3-44E6-8390-793485DBBCF7}"/>
              </a:ext>
            </a:extLst>
          </p:cNvPr>
          <p:cNvSpPr>
            <a:spLocks noGrp="1"/>
          </p:cNvSpPr>
          <p:nvPr/>
        </p:nvSpPr>
        <p:spPr>
          <a:xfrm>
            <a:off x="438150" y="695325"/>
            <a:ext cx="112966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20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Selected announcements from 19 September 2025 to 19 September 2026.</a:t>
            </a:r>
          </a:p>
        </p:txBody>
      </p:sp>
      <p:sp>
        <p:nvSpPr>
          <p:cNvPr id="3" name="S07 Header divider">
            <a:extLst>
              <a:ext uri="{FF2B5EF4-FFF2-40B4-BE49-F238E27FC236}">
                <a16:creationId xmlns:a16="http://schemas.microsoft.com/office/drawing/2014/main" id="{56FA8A12-F566-4DB9-8A4D-BC1B29F14CB9}"/>
              </a:ext>
            </a:extLst>
          </p:cNvPr>
          <p:cNvSpPr>
            <a:spLocks noGrp="1"/>
          </p:cNvSpPr>
          <p:nvPr/>
        </p:nvSpPr>
        <p:spPr>
          <a:xfrm>
            <a:off x="438150" y="1028700"/>
            <a:ext cx="11296650" cy="9525"/>
          </a:xfrm>
          <a:prstGeom prst="rect">
            <a:avLst/>
          </a:prstGeom>
          <a:solidFill>
            <a:srgbClr val="CEDAE4"/>
          </a:solidFill>
          <a:ln w="0">
            <a:noFill/>
          </a:ln>
        </p:spPr>
      </p:sp>
      <p:sp>
        <p:nvSpPr>
          <p:cNvPr id="4" name="S07 Source names footer">
            <a:extLst>
              <a:ext uri="{FF2B5EF4-FFF2-40B4-BE49-F238E27FC236}">
                <a16:creationId xmlns:a16="http://schemas.microsoft.com/office/drawing/2014/main" id="{A0B54E2D-5ADF-4312-AB4F-DB6A0DF5E5DB}"/>
              </a:ext>
            </a:extLst>
          </p:cNvPr>
          <p:cNvSpPr>
            <a:spLocks noGrp="1"/>
          </p:cNvSpPr>
          <p:nvPr/>
        </p:nvSpPr>
        <p:spPr>
          <a:xfrm>
            <a:off x="438150" y="6286500"/>
            <a:ext cx="1119187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Sources: Accenture; Capgemini; TCS; Porsche; DXC</a:t>
            </a:r>
          </a:p>
        </p:txBody>
      </p:sp>
      <p:sp>
        <p:nvSpPr>
          <p:cNvPr id="5" name="S07 Footer divider">
            <a:extLst>
              <a:ext uri="{FF2B5EF4-FFF2-40B4-BE49-F238E27FC236}">
                <a16:creationId xmlns:a16="http://schemas.microsoft.com/office/drawing/2014/main" id="{EED3F095-33B4-4EB1-86A7-167BC8A5017F}"/>
              </a:ext>
            </a:extLst>
          </p:cNvPr>
          <p:cNvSpPr>
            <a:spLocks noGrp="1"/>
          </p:cNvSpPr>
          <p:nvPr/>
        </p:nvSpPr>
        <p:spPr>
          <a:xfrm>
            <a:off x="438150" y="6477000"/>
            <a:ext cx="11296650" cy="9525"/>
          </a:xfrm>
          <a:prstGeom prst="rect">
            <a:avLst/>
          </a:prstGeom>
          <a:solidFill>
            <a:srgbClr val="CEDAE4"/>
          </a:solidFill>
          <a:ln w="0">
            <a:noFill/>
          </a:ln>
        </p:spPr>
      </p:sp>
      <p:sp>
        <p:nvSpPr>
          <p:cNvPr id="6" name="S07 Deck footer">
            <a:extLst>
              <a:ext uri="{FF2B5EF4-FFF2-40B4-BE49-F238E27FC236}">
                <a16:creationId xmlns:a16="http://schemas.microsoft.com/office/drawing/2014/main" id="{B9CEAAE3-322E-40BE-ADF9-5FDA0543AB01}"/>
              </a:ext>
            </a:extLst>
          </p:cNvPr>
          <p:cNvSpPr>
            <a:spLocks noGrp="1"/>
          </p:cNvSpPr>
          <p:nvPr/>
        </p:nvSpPr>
        <p:spPr>
          <a:xfrm>
            <a:off x="438150" y="6581775"/>
            <a:ext cx="9715500" cy="152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Case Study  |  State of Technology in Automotive</a:t>
            </a:r>
          </a:p>
        </p:txBody>
      </p:sp>
      <p:sp>
        <p:nvSpPr>
          <p:cNvPr id="7" name="S07 Page number">
            <a:extLst>
              <a:ext uri="{FF2B5EF4-FFF2-40B4-BE49-F238E27FC236}">
                <a16:creationId xmlns:a16="http://schemas.microsoft.com/office/drawing/2014/main" id="{CFF131D1-8931-4D04-9AD1-AE90AFAA2B67}"/>
              </a:ext>
            </a:extLst>
          </p:cNvPr>
          <p:cNvSpPr>
            <a:spLocks noGrp="1"/>
          </p:cNvSpPr>
          <p:nvPr/>
        </p:nvSpPr>
        <p:spPr>
          <a:xfrm>
            <a:off x="11391900" y="6581775"/>
            <a:ext cx="342900" cy="152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graphicFrame>
        <p:nvGraphicFramePr>
          <p:cNvPr id="23" name="S07 Automotive IT-provider activity table"/>
          <p:cNvGraphicFramePr/>
          <p:nvPr/>
        </p:nvGraphicFramePr>
        <p:xfrm>
          <a:off x="438150" y="1343025"/>
          <a:ext cx="11296650" cy="3495675"/>
        </p:xfrm>
        <a:graphic>
          <a:graphicData uri="http://schemas.openxmlformats.org/drawingml/2006/table">
            <a:tbl>
              <a:tblPr/>
              <a:tblGrid>
                <a:gridCol w="1847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05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7675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Provider / date</a:t>
                      </a:r>
                    </a:p>
                  </a:txBody>
                  <a:tcPr marL="142875" marR="114300" marT="123825" marB="95250">
                    <a:solidFill>
                      <a:srgbClr val="103D6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Customer / platform</a:t>
                      </a:r>
                    </a:p>
                  </a:txBody>
                  <a:tcPr marL="142875" marR="114300" marT="123825" marB="95250">
                    <a:solidFill>
                      <a:srgbClr val="103D6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Scope of activity</a:t>
                      </a:r>
                    </a:p>
                  </a:txBody>
                  <a:tcPr marL="142875" marR="114300" marT="123825" marB="95250">
                    <a:solidFill>
                      <a:srgbClr val="103D6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Evidence status</a:t>
                      </a:r>
                    </a:p>
                  </a:txBody>
                  <a:tcPr marL="142875" marR="114300" marT="123825" marB="95250">
                    <a:solidFill>
                      <a:srgbClr val="103D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03D67"/>
                          </a:solidFill>
                          <a:latin typeface="Arial"/>
                          <a:ea typeface="Arial"/>
                          <a:cs typeface="Arial"/>
                        </a:rPr>
                        <a:t>Accenture</a:t>
                      </a:r>
                    </a:p>
                    <a:p>
                      <a:r>
                        <a:rPr sz="1350" b="1">
                          <a:solidFill>
                            <a:srgbClr val="103D67"/>
                          </a:solidFill>
                          <a:latin typeface="Arial"/>
                          <a:ea typeface="Arial"/>
                          <a:cs typeface="Arial"/>
                        </a:rPr>
                        <a:t>24 Jun 2026</a:t>
                      </a:r>
                    </a:p>
                  </a:txBody>
                  <a:tcPr marL="142875" marR="133350" marT="104775" marB="85725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Coretura</a:t>
                      </a:r>
                    </a:p>
                    <a:p>
                      <a:r>
                        <a:rPr sz="1425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Truck OEM joint venture</a:t>
                      </a:r>
                    </a:p>
                  </a:txBody>
                  <a:tcPr marL="142875" marR="133350" marT="104775" marB="85725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Reusable commercial-vehicle software platform, including validation.</a:t>
                      </a:r>
                    </a:p>
                  </a:txBody>
                  <a:tcPr marL="142875" marR="133350" marT="104775" marB="85725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Signed agreement. Coretura retains architecture ownership.</a:t>
                      </a:r>
                    </a:p>
                  </a:txBody>
                  <a:tcPr marL="142875" marR="133350" marT="104775" marB="85725">
                    <a:solidFill>
                      <a:srgbClr val="F3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03D67"/>
                          </a:solidFill>
                          <a:latin typeface="Arial"/>
                          <a:ea typeface="Arial"/>
                          <a:cs typeface="Arial"/>
                        </a:rPr>
                        <a:t>Capgemini</a:t>
                      </a:r>
                    </a:p>
                    <a:p>
                      <a:r>
                        <a:rPr sz="1350" b="1">
                          <a:solidFill>
                            <a:srgbClr val="103D67"/>
                          </a:solidFill>
                          <a:latin typeface="Arial"/>
                          <a:ea typeface="Arial"/>
                          <a:cs typeface="Arial"/>
                        </a:rPr>
                        <a:t>29 Jun 2026</a:t>
                      </a:r>
                    </a:p>
                  </a:txBody>
                  <a:tcPr marL="142875" marR="133350" marT="104775" marB="8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Bentley Motors</a:t>
                      </a:r>
                    </a:p>
                  </a:txBody>
                  <a:tcPr marL="142875" marR="133350" marT="104775" marB="8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Manufacturing and back-office integration, data foundations and IT operations.</a:t>
                      </a:r>
                    </a:p>
                  </a:txBody>
                  <a:tcPr marL="142875" marR="133350" marT="104775" marB="8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Underway. No quantified outcome disclosed.</a:t>
                      </a:r>
                    </a:p>
                  </a:txBody>
                  <a:tcPr marL="142875" marR="133350" marT="104775" marB="8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03D67"/>
                          </a:solidFill>
                          <a:latin typeface="Arial"/>
                          <a:ea typeface="Arial"/>
                          <a:cs typeface="Arial"/>
                        </a:rPr>
                        <a:t>TCS</a:t>
                      </a:r>
                    </a:p>
                    <a:p>
                      <a:r>
                        <a:rPr sz="1350" b="1">
                          <a:solidFill>
                            <a:srgbClr val="103D67"/>
                          </a:solidFill>
                          <a:latin typeface="Arial"/>
                          <a:ea typeface="Arial"/>
                          <a:cs typeface="Arial"/>
                        </a:rPr>
                        <a:t>24 Aug 2026</a:t>
                      </a:r>
                    </a:p>
                  </a:txBody>
                  <a:tcPr marL="142875" marR="133350" marT="104775" marB="85725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Porsche AG</a:t>
                      </a:r>
                    </a:p>
                  </a:txBody>
                  <a:tcPr marL="142875" marR="133350" marT="104775" marB="85725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Five-year AI deal, proposed AI centre and proposed MHP acquisition.</a:t>
                      </a:r>
                    </a:p>
                  </a:txBody>
                  <a:tcPr marL="142875" marR="133350" marT="104775" marB="85725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Announced. Approvals required at announcement.</a:t>
                      </a:r>
                    </a:p>
                  </a:txBody>
                  <a:tcPr marL="142875" marR="133350" marT="104775" marB="85725">
                    <a:solidFill>
                      <a:srgbClr val="F3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03D67"/>
                          </a:solidFill>
                          <a:latin typeface="Arial"/>
                          <a:ea typeface="Arial"/>
                          <a:cs typeface="Arial"/>
                        </a:rPr>
                        <a:t>DXC Luxoft</a:t>
                      </a:r>
                    </a:p>
                    <a:p>
                      <a:r>
                        <a:rPr sz="1350" b="1">
                          <a:solidFill>
                            <a:srgbClr val="103D67"/>
                          </a:solidFill>
                          <a:latin typeface="Arial"/>
                          <a:ea typeface="Arial"/>
                          <a:cs typeface="Arial"/>
                        </a:rPr>
                        <a:t>7 Jan 2026</a:t>
                      </a:r>
                    </a:p>
                  </a:txBody>
                  <a:tcPr marL="142875" marR="133350" marT="104775" marB="8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AMBER platform</a:t>
                      </a:r>
                    </a:p>
                  </a:txBody>
                  <a:tcPr marL="142875" marR="133350" marT="104775" marB="8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Software for infotainment, displays and connectivity, including AI.</a:t>
                      </a:r>
                    </a:p>
                  </a:txBody>
                  <a:tcPr marL="142875" marR="133350" marT="104775" marB="8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Product launch. No named AMBER production deployment.</a:t>
                      </a:r>
                    </a:p>
                  </a:txBody>
                  <a:tcPr marL="142875" marR="133350" marT="104775" marB="8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S07 Competitor positioning assessment">
            <a:extLst>
              <a:ext uri="{FF2B5EF4-FFF2-40B4-BE49-F238E27FC236}">
                <a16:creationId xmlns:a16="http://schemas.microsoft.com/office/drawing/2014/main" id="{31260ACC-CCDD-479F-B826-81C21CF4CA80}"/>
              </a:ext>
            </a:extLst>
          </p:cNvPr>
          <p:cNvSpPr>
            <a:spLocks noGrp="1"/>
          </p:cNvSpPr>
          <p:nvPr/>
        </p:nvSpPr>
        <p:spPr>
          <a:xfrm>
            <a:off x="438150" y="4991100"/>
            <a:ext cx="1129665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350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Our assessment: vehicle-software platforms appear crowded (Coretura and AMBER). Differentiate through a narrow plant inspection service that works with the OEM’s existing systems.</a:t>
            </a:r>
          </a:p>
        </p:txBody>
      </p:sp>
      <p:sp>
        <p:nvSpPr>
          <p:cNvPr id="10" name="S07 Recommendation background">
            <a:extLst>
              <a:ext uri="{FF2B5EF4-FFF2-40B4-BE49-F238E27FC236}">
                <a16:creationId xmlns:a16="http://schemas.microsoft.com/office/drawing/2014/main" id="{1E48C7CF-C83D-4860-ABC9-196024D5427B}"/>
              </a:ext>
            </a:extLst>
          </p:cNvPr>
          <p:cNvSpPr>
            <a:spLocks noGrp="1"/>
          </p:cNvSpPr>
          <p:nvPr/>
        </p:nvSpPr>
        <p:spPr>
          <a:xfrm>
            <a:off x="438150" y="5676900"/>
            <a:ext cx="11296650" cy="533400"/>
          </a:xfrm>
          <a:prstGeom prst="rect">
            <a:avLst/>
          </a:prstGeom>
          <a:solidFill>
            <a:srgbClr val="E8F1F7"/>
          </a:solidFill>
          <a:ln w="7620">
            <a:solidFill>
              <a:srgbClr val="CEDAE4"/>
            </a:solidFill>
          </a:ln>
        </p:spPr>
      </p:sp>
      <p:sp>
        <p:nvSpPr>
          <p:cNvPr id="11" name="S07 Recommendation label background">
            <a:extLst>
              <a:ext uri="{FF2B5EF4-FFF2-40B4-BE49-F238E27FC236}">
                <a16:creationId xmlns:a16="http://schemas.microsoft.com/office/drawing/2014/main" id="{7B29CFD8-B3F8-4A02-8D71-5655E96D73EE}"/>
              </a:ext>
            </a:extLst>
          </p:cNvPr>
          <p:cNvSpPr>
            <a:spLocks noGrp="1"/>
          </p:cNvSpPr>
          <p:nvPr/>
        </p:nvSpPr>
        <p:spPr>
          <a:xfrm>
            <a:off x="438150" y="5676900"/>
            <a:ext cx="1266825" cy="533400"/>
          </a:xfrm>
          <a:prstGeom prst="rect">
            <a:avLst/>
          </a:prstGeom>
          <a:solidFill>
            <a:srgbClr val="103D67"/>
          </a:solidFill>
          <a:ln w="0">
            <a:noFill/>
          </a:ln>
        </p:spPr>
      </p:sp>
      <p:sp>
        <p:nvSpPr>
          <p:cNvPr id="12" name="S07 Recommendation label">
            <a:extLst>
              <a:ext uri="{FF2B5EF4-FFF2-40B4-BE49-F238E27FC236}">
                <a16:creationId xmlns:a16="http://schemas.microsoft.com/office/drawing/2014/main" id="{252978E0-1665-406A-A079-FBB1ADCFA244}"/>
              </a:ext>
            </a:extLst>
          </p:cNvPr>
          <p:cNvSpPr>
            <a:spLocks noGrp="1"/>
          </p:cNvSpPr>
          <p:nvPr/>
        </p:nvSpPr>
        <p:spPr>
          <a:xfrm>
            <a:off x="542925" y="5781675"/>
            <a:ext cx="10572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Proposed service</a:t>
            </a:r>
          </a:p>
        </p:txBody>
      </p:sp>
      <p:sp>
        <p:nvSpPr>
          <p:cNvPr id="13" name="S07 Recommendation and success measures">
            <a:extLst>
              <a:ext uri="{FF2B5EF4-FFF2-40B4-BE49-F238E27FC236}">
                <a16:creationId xmlns:a16="http://schemas.microsoft.com/office/drawing/2014/main" id="{E66745B4-A644-418A-B3AC-F76A034EB436}"/>
              </a:ext>
            </a:extLst>
          </p:cNvPr>
          <p:cNvSpPr>
            <a:spLocks noGrp="1"/>
          </p:cNvSpPr>
          <p:nvPr/>
        </p:nvSpPr>
        <p:spPr>
          <a:xfrm>
            <a:off x="1838325" y="5743575"/>
            <a:ext cx="97345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20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Plant AI integration and support: address label-check delays. Demonstrate inspection time and quality on one station before agreeing a broader contract.</a:t>
            </a:r>
          </a:p>
        </p:txBody>
      </p:sp>
    </p:spTree>
    <p:extLst>
      <p:ext uri="{BB962C8B-B14F-4D97-AF65-F5344CB8AC3E}">
        <p14:creationId xmlns:p14="http://schemas.microsoft.com/office/powerpoint/2010/main" val="1788779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08 Slide title">
            <a:extLst>
              <a:ext uri="{FF2B5EF4-FFF2-40B4-BE49-F238E27FC236}">
                <a16:creationId xmlns:a16="http://schemas.microsoft.com/office/drawing/2014/main" id="{31503918-B6A9-4EC6-BD43-5CC4D5C975D6}"/>
              </a:ext>
            </a:extLst>
          </p:cNvPr>
          <p:cNvSpPr>
            <a:spLocks noGrp="1"/>
          </p:cNvSpPr>
          <p:nvPr/>
        </p:nvSpPr>
        <p:spPr>
          <a:xfrm>
            <a:off x="438150" y="285750"/>
            <a:ext cx="112966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Thank You</a:t>
            </a:r>
          </a:p>
        </p:txBody>
      </p:sp>
      <p:sp>
        <p:nvSpPr>
          <p:cNvPr id="2" name="S08 Slide strapline">
            <a:extLst>
              <a:ext uri="{FF2B5EF4-FFF2-40B4-BE49-F238E27FC236}">
                <a16:creationId xmlns:a16="http://schemas.microsoft.com/office/drawing/2014/main" id="{5DB5A4A9-C233-4765-82CB-F3E6D59D473D}"/>
              </a:ext>
            </a:extLst>
          </p:cNvPr>
          <p:cNvSpPr>
            <a:spLocks noGrp="1"/>
          </p:cNvSpPr>
          <p:nvPr/>
        </p:nvSpPr>
        <p:spPr>
          <a:xfrm>
            <a:off x="438150" y="695325"/>
            <a:ext cx="112966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Recommended starting project: AI label inspection at one production station.</a:t>
            </a:r>
          </a:p>
        </p:txBody>
      </p:sp>
      <p:sp>
        <p:nvSpPr>
          <p:cNvPr id="3" name="S08 Header divider">
            <a:extLst>
              <a:ext uri="{FF2B5EF4-FFF2-40B4-BE49-F238E27FC236}">
                <a16:creationId xmlns:a16="http://schemas.microsoft.com/office/drawing/2014/main" id="{EE56448F-8AF4-452B-9AFF-269D64C2F451}"/>
              </a:ext>
            </a:extLst>
          </p:cNvPr>
          <p:cNvSpPr>
            <a:spLocks noGrp="1"/>
          </p:cNvSpPr>
          <p:nvPr/>
        </p:nvSpPr>
        <p:spPr>
          <a:xfrm>
            <a:off x="438150" y="1028700"/>
            <a:ext cx="11296650" cy="9525"/>
          </a:xfrm>
          <a:prstGeom prst="rect">
            <a:avLst/>
          </a:prstGeom>
          <a:solidFill>
            <a:srgbClr val="CEDAE4"/>
          </a:solidFill>
          <a:ln w="0">
            <a:noFill/>
          </a:ln>
        </p:spPr>
      </p:sp>
      <p:sp>
        <p:nvSpPr>
          <p:cNvPr id="4" name="S08 Preferred project panel">
            <a:extLst>
              <a:ext uri="{FF2B5EF4-FFF2-40B4-BE49-F238E27FC236}">
                <a16:creationId xmlns:a16="http://schemas.microsoft.com/office/drawing/2014/main" id="{D42D5F3A-0B44-4BD1-8629-9283EB7AB352}"/>
              </a:ext>
            </a:extLst>
          </p:cNvPr>
          <p:cNvSpPr>
            <a:spLocks noGrp="1"/>
          </p:cNvSpPr>
          <p:nvPr/>
        </p:nvSpPr>
        <p:spPr>
          <a:xfrm>
            <a:off x="438150" y="1333500"/>
            <a:ext cx="11296650" cy="962025"/>
          </a:xfrm>
          <a:prstGeom prst="rect">
            <a:avLst/>
          </a:prstGeom>
          <a:solidFill>
            <a:srgbClr val="E8F1F7"/>
          </a:solidFill>
          <a:ln w="7620">
            <a:solidFill>
              <a:srgbClr val="CEDAE4"/>
            </a:solidFill>
          </a:ln>
        </p:spPr>
      </p:sp>
      <p:sp>
        <p:nvSpPr>
          <p:cNvPr id="5" name="S08 Preferred project heading">
            <a:extLst>
              <a:ext uri="{FF2B5EF4-FFF2-40B4-BE49-F238E27FC236}">
                <a16:creationId xmlns:a16="http://schemas.microsoft.com/office/drawing/2014/main" id="{B731A75E-2263-48F8-8EE0-1FF00FFE2BFE}"/>
              </a:ext>
            </a:extLst>
          </p:cNvPr>
          <p:cNvSpPr>
            <a:spLocks noGrp="1"/>
          </p:cNvSpPr>
          <p:nvPr/>
        </p:nvSpPr>
        <p:spPr>
          <a:xfrm>
            <a:off x="628650" y="1485900"/>
            <a:ext cx="107632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100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Managed AI Label Inspection</a:t>
            </a:r>
          </a:p>
        </p:txBody>
      </p:sp>
      <p:sp>
        <p:nvSpPr>
          <p:cNvPr id="6" name="S08 Preferred project scope">
            <a:extLst>
              <a:ext uri="{FF2B5EF4-FFF2-40B4-BE49-F238E27FC236}">
                <a16:creationId xmlns:a16="http://schemas.microsoft.com/office/drawing/2014/main" id="{252E2212-D939-4FFE-A3CE-F4684BAD55B4}"/>
              </a:ext>
            </a:extLst>
          </p:cNvPr>
          <p:cNvSpPr>
            <a:spLocks noGrp="1"/>
          </p:cNvSpPr>
          <p:nvPr/>
        </p:nvSpPr>
        <p:spPr>
          <a:xfrm>
            <a:off x="628650" y="1914525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Check label content, language and placement. Run alongside current inspection with human review.</a:t>
            </a:r>
          </a:p>
        </p:txBody>
      </p:sp>
      <p:sp>
        <p:nvSpPr>
          <p:cNvPr id="7" name="S08 Feasibility heading">
            <a:extLst>
              <a:ext uri="{FF2B5EF4-FFF2-40B4-BE49-F238E27FC236}">
                <a16:creationId xmlns:a16="http://schemas.microsoft.com/office/drawing/2014/main" id="{81E3486E-1F32-4B27-9C12-1C207CD88994}"/>
              </a:ext>
            </a:extLst>
          </p:cNvPr>
          <p:cNvSpPr>
            <a:spLocks noGrp="1"/>
          </p:cNvSpPr>
          <p:nvPr/>
        </p:nvSpPr>
        <p:spPr>
          <a:xfrm>
            <a:off x="438150" y="2590800"/>
            <a:ext cx="3429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725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Feasibility</a:t>
            </a:r>
          </a:p>
        </p:txBody>
      </p:sp>
      <p:sp>
        <p:nvSpPr>
          <p:cNvPr id="8" name="S08 Feasibility rationale">
            <a:extLst>
              <a:ext uri="{FF2B5EF4-FFF2-40B4-BE49-F238E27FC236}">
                <a16:creationId xmlns:a16="http://schemas.microsoft.com/office/drawing/2014/main" id="{4F6B6C94-EB05-450E-B6B2-14D75F377A4A}"/>
              </a:ext>
            </a:extLst>
          </p:cNvPr>
          <p:cNvSpPr>
            <a:spLocks noGrp="1"/>
          </p:cNvSpPr>
          <p:nvPr/>
        </p:nvSpPr>
        <p:spPr>
          <a:xfrm>
            <a:off x="438150" y="3000375"/>
            <a:ext cx="3362325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A single station offers a contained pilot. It needs less initial scope than a vehicle-release program or a full plant twin.</a:t>
            </a:r>
          </a:p>
        </p:txBody>
      </p:sp>
      <p:sp>
        <p:nvSpPr>
          <p:cNvPr id="9" name="S08 Customer value heading">
            <a:extLst>
              <a:ext uri="{FF2B5EF4-FFF2-40B4-BE49-F238E27FC236}">
                <a16:creationId xmlns:a16="http://schemas.microsoft.com/office/drawing/2014/main" id="{88962202-3C28-452C-96F5-8D1F6E29366E}"/>
              </a:ext>
            </a:extLst>
          </p:cNvPr>
          <p:cNvSpPr>
            <a:spLocks noGrp="1"/>
          </p:cNvSpPr>
          <p:nvPr/>
        </p:nvSpPr>
        <p:spPr>
          <a:xfrm>
            <a:off x="4314825" y="2590800"/>
            <a:ext cx="3429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725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Customer value</a:t>
            </a:r>
          </a:p>
        </p:txBody>
      </p:sp>
      <p:sp>
        <p:nvSpPr>
          <p:cNvPr id="10" name="S08 Customer value rationale">
            <a:extLst>
              <a:ext uri="{FF2B5EF4-FFF2-40B4-BE49-F238E27FC236}">
                <a16:creationId xmlns:a16="http://schemas.microsoft.com/office/drawing/2014/main" id="{24F639EC-30C7-45C8-BFC4-EA1FB37F8C50}"/>
              </a:ext>
            </a:extLst>
          </p:cNvPr>
          <p:cNvSpPr>
            <a:spLocks noGrp="1"/>
          </p:cNvSpPr>
          <p:nvPr/>
        </p:nvSpPr>
        <p:spPr>
          <a:xfrm>
            <a:off x="4314825" y="3000375"/>
            <a:ext cx="3419475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Reduce manual inspection time while maintaining label quality. Fit the service into the existing quality workflow.</a:t>
            </a:r>
          </a:p>
        </p:txBody>
      </p:sp>
      <p:sp>
        <p:nvSpPr>
          <p:cNvPr id="11" name="S08 Recommendation evidence heading">
            <a:extLst>
              <a:ext uri="{FF2B5EF4-FFF2-40B4-BE49-F238E27FC236}">
                <a16:creationId xmlns:a16="http://schemas.microsoft.com/office/drawing/2014/main" id="{A2B0D157-839C-4089-AA2F-C5A131F72B54}"/>
              </a:ext>
            </a:extLst>
          </p:cNvPr>
          <p:cNvSpPr>
            <a:spLocks noGrp="1"/>
          </p:cNvSpPr>
          <p:nvPr/>
        </p:nvSpPr>
        <p:spPr>
          <a:xfrm>
            <a:off x="8248650" y="2590800"/>
            <a:ext cx="34861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725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Available evidence</a:t>
            </a:r>
          </a:p>
        </p:txBody>
      </p:sp>
      <p:sp>
        <p:nvSpPr>
          <p:cNvPr id="12" name="S08 Recommendation evidence and caveat">
            <a:extLst>
              <a:ext uri="{FF2B5EF4-FFF2-40B4-BE49-F238E27FC236}">
                <a16:creationId xmlns:a16="http://schemas.microsoft.com/office/drawing/2014/main" id="{E16F94F4-4BC4-4E6E-8503-DD582BBE6F47}"/>
              </a:ext>
            </a:extLst>
          </p:cNvPr>
          <p:cNvSpPr>
            <a:spLocks noGrp="1"/>
          </p:cNvSpPr>
          <p:nvPr/>
        </p:nvSpPr>
        <p:spPr>
          <a:xfrm>
            <a:off x="8248650" y="3000375"/>
            <a:ext cx="348615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Audi reports about one minute saved per vehicle. That supports a pilot, but does not establish this client’s saving.</a:t>
            </a:r>
          </a:p>
        </p:txBody>
      </p:sp>
      <p:sp>
        <p:nvSpPr>
          <p:cNvPr id="13" name="S08 Pilot acceptance panel">
            <a:extLst>
              <a:ext uri="{FF2B5EF4-FFF2-40B4-BE49-F238E27FC236}">
                <a16:creationId xmlns:a16="http://schemas.microsoft.com/office/drawing/2014/main" id="{AA8D3E8E-501E-46E9-A4E7-3D4788EAB36F}"/>
              </a:ext>
            </a:extLst>
          </p:cNvPr>
          <p:cNvSpPr>
            <a:spLocks noGrp="1"/>
          </p:cNvSpPr>
          <p:nvPr/>
        </p:nvSpPr>
        <p:spPr>
          <a:xfrm>
            <a:off x="438150" y="4314825"/>
            <a:ext cx="11296650" cy="1057275"/>
          </a:xfrm>
          <a:prstGeom prst="rect">
            <a:avLst/>
          </a:prstGeom>
          <a:solidFill>
            <a:srgbClr val="F3F6F8"/>
          </a:solidFill>
          <a:ln w="7620">
            <a:solidFill>
              <a:srgbClr val="CEDAE4"/>
            </a:solidFill>
          </a:ln>
        </p:spPr>
      </p:sp>
      <p:sp>
        <p:nvSpPr>
          <p:cNvPr id="14" name="S08 Pilot acceptance heading">
            <a:extLst>
              <a:ext uri="{FF2B5EF4-FFF2-40B4-BE49-F238E27FC236}">
                <a16:creationId xmlns:a16="http://schemas.microsoft.com/office/drawing/2014/main" id="{090C3492-B182-44CD-98DA-4548D2E6A898}"/>
              </a:ext>
            </a:extLst>
          </p:cNvPr>
          <p:cNvSpPr>
            <a:spLocks noGrp="1"/>
          </p:cNvSpPr>
          <p:nvPr/>
        </p:nvSpPr>
        <p:spPr>
          <a:xfrm>
            <a:off x="619125" y="4438650"/>
            <a:ext cx="10763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75" b="1">
                <a:solidFill>
                  <a:srgbClr val="103D67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03D67"/>
                </a:solidFill>
                <a:latin typeface="Arial"/>
                <a:ea typeface="Arial"/>
                <a:cs typeface="Arial"/>
              </a:rPr>
              <a:t>Success criterion to agree with the client</a:t>
            </a:r>
          </a:p>
        </p:txBody>
      </p:sp>
      <p:sp>
        <p:nvSpPr>
          <p:cNvPr id="15" name="S08 Pilot acceptance criteria">
            <a:extLst>
              <a:ext uri="{FF2B5EF4-FFF2-40B4-BE49-F238E27FC236}">
                <a16:creationId xmlns:a16="http://schemas.microsoft.com/office/drawing/2014/main" id="{54E5AA97-B1A5-41E3-869A-F4CD82BB1B30}"/>
              </a:ext>
            </a:extLst>
          </p:cNvPr>
          <p:cNvSpPr>
            <a:spLocks noGrp="1"/>
          </p:cNvSpPr>
          <p:nvPr/>
        </p:nvSpPr>
        <p:spPr>
          <a:xfrm>
            <a:off x="619125" y="4829175"/>
            <a:ext cx="107632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Inspection time falls while missed defects and false rejects meet client-approved limits. Agree the baseline, test sample and evaluation period before acceptance.</a:t>
            </a:r>
          </a:p>
        </p:txBody>
      </p:sp>
      <p:sp>
        <p:nvSpPr>
          <p:cNvPr id="16" name="S08 Recommendation background">
            <a:extLst>
              <a:ext uri="{FF2B5EF4-FFF2-40B4-BE49-F238E27FC236}">
                <a16:creationId xmlns:a16="http://schemas.microsoft.com/office/drawing/2014/main" id="{853CBC30-4DDA-4478-9B3B-1FD75708FC80}"/>
              </a:ext>
            </a:extLst>
          </p:cNvPr>
          <p:cNvSpPr>
            <a:spLocks noGrp="1"/>
          </p:cNvSpPr>
          <p:nvPr/>
        </p:nvSpPr>
        <p:spPr>
          <a:xfrm>
            <a:off x="438150" y="5676900"/>
            <a:ext cx="11296650" cy="533400"/>
          </a:xfrm>
          <a:prstGeom prst="rect">
            <a:avLst/>
          </a:prstGeom>
          <a:solidFill>
            <a:srgbClr val="E8F1F7"/>
          </a:solidFill>
          <a:ln w="7620">
            <a:solidFill>
              <a:srgbClr val="CEDAE4"/>
            </a:solidFill>
          </a:ln>
        </p:spPr>
      </p:sp>
      <p:sp>
        <p:nvSpPr>
          <p:cNvPr id="17" name="S08 Recommendation label background">
            <a:extLst>
              <a:ext uri="{FF2B5EF4-FFF2-40B4-BE49-F238E27FC236}">
                <a16:creationId xmlns:a16="http://schemas.microsoft.com/office/drawing/2014/main" id="{D0C9139C-DD54-40B7-A096-1DFB5D2E8829}"/>
              </a:ext>
            </a:extLst>
          </p:cNvPr>
          <p:cNvSpPr>
            <a:spLocks noGrp="1"/>
          </p:cNvSpPr>
          <p:nvPr/>
        </p:nvSpPr>
        <p:spPr>
          <a:xfrm>
            <a:off x="438150" y="5676900"/>
            <a:ext cx="1266825" cy="533400"/>
          </a:xfrm>
          <a:prstGeom prst="rect">
            <a:avLst/>
          </a:prstGeom>
          <a:solidFill>
            <a:srgbClr val="103D67"/>
          </a:solidFill>
          <a:ln w="0">
            <a:noFill/>
          </a:ln>
        </p:spPr>
      </p:sp>
      <p:sp>
        <p:nvSpPr>
          <p:cNvPr id="18" name="S08 Client discovery question label">
            <a:extLst>
              <a:ext uri="{FF2B5EF4-FFF2-40B4-BE49-F238E27FC236}">
                <a16:creationId xmlns:a16="http://schemas.microsoft.com/office/drawing/2014/main" id="{EA9562F4-78A6-4E6D-8467-6AFCD77A2DE0}"/>
              </a:ext>
            </a:extLst>
          </p:cNvPr>
          <p:cNvSpPr>
            <a:spLocks noGrp="1"/>
          </p:cNvSpPr>
          <p:nvPr/>
        </p:nvSpPr>
        <p:spPr>
          <a:xfrm>
            <a:off x="542925" y="5848350"/>
            <a:ext cx="1095375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Key question</a:t>
            </a:r>
          </a:p>
        </p:txBody>
      </p:sp>
      <p:sp>
        <p:nvSpPr>
          <p:cNvPr id="19" name="S08 Recommendation and success measures">
            <a:extLst>
              <a:ext uri="{FF2B5EF4-FFF2-40B4-BE49-F238E27FC236}">
                <a16:creationId xmlns:a16="http://schemas.microsoft.com/office/drawing/2014/main" id="{ADB21DEA-B36C-4384-B56B-240F9CF65AE4}"/>
              </a:ext>
            </a:extLst>
          </p:cNvPr>
          <p:cNvSpPr>
            <a:spLocks noGrp="1"/>
          </p:cNvSpPr>
          <p:nvPr/>
        </p:nvSpPr>
        <p:spPr>
          <a:xfrm>
            <a:off x="1838325" y="5753100"/>
            <a:ext cx="97345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Can the OEM provide representative label images, inspection results and a station owner for a controlled pilot?</a:t>
            </a:r>
          </a:p>
        </p:txBody>
      </p:sp>
      <p:sp>
        <p:nvSpPr>
          <p:cNvPr id="20" name="S08 Source names footer">
            <a:extLst>
              <a:ext uri="{FF2B5EF4-FFF2-40B4-BE49-F238E27FC236}">
                <a16:creationId xmlns:a16="http://schemas.microsoft.com/office/drawing/2014/main" id="{CB21AAD4-CE33-4267-BE59-6EE244DABE66}"/>
              </a:ext>
            </a:extLst>
          </p:cNvPr>
          <p:cNvSpPr>
            <a:spLocks noGrp="1"/>
          </p:cNvSpPr>
          <p:nvPr/>
        </p:nvSpPr>
        <p:spPr>
          <a:xfrm>
            <a:off x="438150" y="6286500"/>
            <a:ext cx="1119187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Sources: Audi. Opportunity selection and comparisons are our assessment.</a:t>
            </a:r>
          </a:p>
        </p:txBody>
      </p:sp>
      <p:sp>
        <p:nvSpPr>
          <p:cNvPr id="21" name="S08 Footer divider">
            <a:extLst>
              <a:ext uri="{FF2B5EF4-FFF2-40B4-BE49-F238E27FC236}">
                <a16:creationId xmlns:a16="http://schemas.microsoft.com/office/drawing/2014/main" id="{B49AB5E1-552C-4183-8FDA-D96E6FA61857}"/>
              </a:ext>
            </a:extLst>
          </p:cNvPr>
          <p:cNvSpPr>
            <a:spLocks noGrp="1"/>
          </p:cNvSpPr>
          <p:nvPr/>
        </p:nvSpPr>
        <p:spPr>
          <a:xfrm>
            <a:off x="438150" y="6477000"/>
            <a:ext cx="11296650" cy="9525"/>
          </a:xfrm>
          <a:prstGeom prst="rect">
            <a:avLst/>
          </a:prstGeom>
          <a:solidFill>
            <a:srgbClr val="CEDAE4"/>
          </a:solidFill>
          <a:ln w="0">
            <a:noFill/>
          </a:ln>
        </p:spPr>
      </p:sp>
      <p:sp>
        <p:nvSpPr>
          <p:cNvPr id="22" name="S08 Deck footer">
            <a:extLst>
              <a:ext uri="{FF2B5EF4-FFF2-40B4-BE49-F238E27FC236}">
                <a16:creationId xmlns:a16="http://schemas.microsoft.com/office/drawing/2014/main" id="{FF639B1C-6FEF-4E23-B9D6-244D216045A6}"/>
              </a:ext>
            </a:extLst>
          </p:cNvPr>
          <p:cNvSpPr>
            <a:spLocks noGrp="1"/>
          </p:cNvSpPr>
          <p:nvPr/>
        </p:nvSpPr>
        <p:spPr>
          <a:xfrm>
            <a:off x="438150" y="6581775"/>
            <a:ext cx="9715500" cy="152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Case Study  |  State of Technology in Automotive</a:t>
            </a:r>
          </a:p>
        </p:txBody>
      </p:sp>
      <p:sp>
        <p:nvSpPr>
          <p:cNvPr id="23" name="S08 Page number">
            <a:extLst>
              <a:ext uri="{FF2B5EF4-FFF2-40B4-BE49-F238E27FC236}">
                <a16:creationId xmlns:a16="http://schemas.microsoft.com/office/drawing/2014/main" id="{1F6C6EA5-816E-4632-8841-214D88B8CB2D}"/>
              </a:ext>
            </a:extLst>
          </p:cNvPr>
          <p:cNvSpPr>
            <a:spLocks noGrp="1"/>
          </p:cNvSpPr>
          <p:nvPr/>
        </p:nvSpPr>
        <p:spPr>
          <a:xfrm>
            <a:off x="11391900" y="6581775"/>
            <a:ext cx="342900" cy="152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825" b="0">
                <a:solidFill>
                  <a:srgbClr val="607A9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07A93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03095102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2289</Words>
  <Application>Microsoft Office PowerPoint</Application>
  <DocSecurity>0</DocSecurity>
  <PresentationFormat>Widescreen</PresentationFormat>
  <Paragraphs>267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Technology in Automotive</dc:title>
  <dc:subject>Automotive technology opportunities and recommended bid entry project</dc:subject>
  <cp:lastModifiedBy>Rajat Kumar</cp:lastModifiedBy>
  <cp:revision>1</cp:revision>
  <dcterms:created xsi:type="dcterms:W3CDTF">2026-09-19T14:34:31Z</dcterms:created>
  <dcterms:modified xsi:type="dcterms:W3CDTF">2026-09-19T15:26:07Z</dcterms:modified>
</cp:coreProperties>
</file>